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6"/>
  </p:notesMasterIdLst>
  <p:handoutMasterIdLst>
    <p:handoutMasterId r:id="rId27"/>
  </p:handoutMasterIdLst>
  <p:sldIdLst>
    <p:sldId id="312" r:id="rId5"/>
    <p:sldId id="327" r:id="rId6"/>
    <p:sldId id="304" r:id="rId7"/>
    <p:sldId id="323" r:id="rId8"/>
    <p:sldId id="324" r:id="rId9"/>
    <p:sldId id="307" r:id="rId10"/>
    <p:sldId id="281" r:id="rId11"/>
    <p:sldId id="326" r:id="rId12"/>
    <p:sldId id="282" r:id="rId13"/>
    <p:sldId id="314" r:id="rId14"/>
    <p:sldId id="328" r:id="rId15"/>
    <p:sldId id="317" r:id="rId16"/>
    <p:sldId id="315" r:id="rId17"/>
    <p:sldId id="329" r:id="rId18"/>
    <p:sldId id="330" r:id="rId19"/>
    <p:sldId id="331" r:id="rId20"/>
    <p:sldId id="318" r:id="rId21"/>
    <p:sldId id="325" r:id="rId22"/>
    <p:sldId id="319" r:id="rId23"/>
    <p:sldId id="321" r:id="rId24"/>
    <p:sldId id="297" r:id="rId2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0FE"/>
    <a:srgbClr val="FDFBF6"/>
    <a:srgbClr val="202C8F"/>
    <a:srgbClr val="AAC4E9"/>
    <a:srgbClr val="F5CDCE"/>
    <a:srgbClr val="DF8C8C"/>
    <a:srgbClr val="D4D593"/>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5388" autoAdjust="0"/>
  </p:normalViewPr>
  <p:slideViewPr>
    <p:cSldViewPr snapToGrid="0" snapToObjects="1">
      <p:cViewPr varScale="1">
        <p:scale>
          <a:sx n="79" d="100"/>
          <a:sy n="79" d="100"/>
        </p:scale>
        <p:origin x="72" y="156"/>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B0B5B-B83F-680D-22CA-188BC4E3C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03546-2D65-B48C-F64E-3CC75D6BE9D9}"/>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F77F47B-6ABA-B144-5AA8-96896F39517B}"/>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56346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7A3B8-2E81-FDC9-00C5-422C3457E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B51AF-0973-2152-029C-72E150C32F5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7185AFE-AB6E-C23C-6233-F6C79AA87BD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78087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B2DF3-08C5-D001-FF4F-F65DAFE8E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1A091-07B9-530D-4B65-759015B285C8}"/>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476AE23-786E-7604-3D36-A7F4D4586397}"/>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89581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6D82-4235-1D5F-C00E-DAC20516F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8BADC-69D0-7D69-A420-1647CE2368CA}"/>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4D47801-CA19-6208-03B6-027DEA4773B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1252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44F33-388C-0222-395E-22285AE10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08024-AECE-E51E-EBC0-EB0FCEEED53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2CABA83-F33D-55B1-FB1B-1512546D78E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10445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9C318-BC60-453A-EB17-FA198C00E9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AED05-2299-9654-5EC6-47310DF607F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67DD290-CFFC-0268-CBE8-A84AB6F8B3D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383470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3EEF4-FEC9-6844-FE6B-9B5851DCC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32CEC-21FF-4C5D-679A-ADEC9062060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309EB28-3F0E-BF93-93A4-E1F17CDFC451}"/>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2162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9EFE-C878-6F03-B6F1-5493FFDCF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EA680-BC29-A079-AE0A-6D36D3A8078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DB0B350-A6B7-5C2E-AC6A-8D4E017140D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0570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C1553-FC9E-7126-B1B4-C001C5F82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20BE2-E86F-1536-E9F0-F50934555E1E}"/>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92182B0-06D0-0F1A-A348-628DF5A057B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9851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cience/article/pii/S1040618220302299?ref=pdf_download&amp;fr=RR-2&amp;rr=8dfce17c6c968e87"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URBAN HEAT ISLAND IMPACT ASSESSMENT:-</a:t>
            </a:r>
            <a:br>
              <a:rPr lang="en-US" dirty="0"/>
            </a:br>
            <a:r>
              <a:rPr lang="en-US" dirty="0"/>
              <a:t>MYSORE CITY</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38353" y="488704"/>
            <a:ext cx="7570073" cy="2233232"/>
          </a:xfrm>
        </p:spPr>
        <p:txBody>
          <a:bodyPr/>
          <a:lstStyle/>
          <a:p>
            <a:r>
              <a:rPr lang="en-US" sz="4000" dirty="0"/>
              <a:t>LST TREND ANALYSIS:-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r>
              <a:rPr lang="en-US" dirty="0"/>
              <a:t>The variation in mean tertile temperatures of Summer (March, April, May, June) and Winter (November, December, January, February) from </a:t>
            </a:r>
          </a:p>
          <a:p>
            <a:r>
              <a:rPr lang="en-US" dirty="0"/>
              <a:t>2001-2022 used for LST projection of years 2028-30.</a:t>
            </a:r>
          </a:p>
        </p:txBody>
      </p:sp>
    </p:spTree>
    <p:extLst>
      <p:ext uri="{BB962C8B-B14F-4D97-AF65-F5344CB8AC3E}">
        <p14:creationId xmlns:p14="http://schemas.microsoft.com/office/powerpoint/2010/main" val="11317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82CC-57C1-4A9E-8BC0-DE897F574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3AFCD-FE3D-F2F2-3E08-B7FCD0598E0E}"/>
              </a:ext>
            </a:extLst>
          </p:cNvPr>
          <p:cNvSpPr>
            <a:spLocks noGrp="1"/>
          </p:cNvSpPr>
          <p:nvPr>
            <p:ph type="title"/>
          </p:nvPr>
        </p:nvSpPr>
        <p:spPr>
          <a:xfrm>
            <a:off x="85061" y="85062"/>
            <a:ext cx="8957932" cy="1104012"/>
          </a:xfrm>
        </p:spPr>
        <p:txBody>
          <a:bodyPr/>
          <a:lstStyle/>
          <a:p>
            <a:r>
              <a:rPr lang="en-US" dirty="0"/>
              <a:t>MEAN MONTHLY TEMPERATURES (WINTER MONTHS):-</a:t>
            </a:r>
          </a:p>
        </p:txBody>
      </p:sp>
      <p:sp>
        <p:nvSpPr>
          <p:cNvPr id="3" name="Slide Number Placeholder 2">
            <a:extLst>
              <a:ext uri="{FF2B5EF4-FFF2-40B4-BE49-F238E27FC236}">
                <a16:creationId xmlns:a16="http://schemas.microsoft.com/office/drawing/2014/main" id="{D8002869-C1AD-670F-FC6D-9492096F74BC}"/>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pic>
        <p:nvPicPr>
          <p:cNvPr id="7" name="Picture 6">
            <a:extLst>
              <a:ext uri="{FF2B5EF4-FFF2-40B4-BE49-F238E27FC236}">
                <a16:creationId xmlns:a16="http://schemas.microsoft.com/office/drawing/2014/main" id="{76340544-15BB-C9C7-E14A-9B781CA76A67}"/>
              </a:ext>
            </a:extLst>
          </p:cNvPr>
          <p:cNvPicPr>
            <a:picLocks noChangeAspect="1"/>
          </p:cNvPicPr>
          <p:nvPr/>
        </p:nvPicPr>
        <p:blipFill>
          <a:blip r:embed="rId3"/>
          <a:stretch>
            <a:fillRect/>
          </a:stretch>
        </p:blipFill>
        <p:spPr>
          <a:xfrm>
            <a:off x="4563140" y="4462130"/>
            <a:ext cx="4479852" cy="2239926"/>
          </a:xfrm>
          <a:prstGeom prst="rect">
            <a:avLst/>
          </a:prstGeom>
        </p:spPr>
      </p:pic>
      <p:pic>
        <p:nvPicPr>
          <p:cNvPr id="9" name="Picture 8">
            <a:extLst>
              <a:ext uri="{FF2B5EF4-FFF2-40B4-BE49-F238E27FC236}">
                <a16:creationId xmlns:a16="http://schemas.microsoft.com/office/drawing/2014/main" id="{D9019CF7-9331-4C47-A6FA-3033C4D379A7}"/>
              </a:ext>
            </a:extLst>
          </p:cNvPr>
          <p:cNvPicPr>
            <a:picLocks noChangeAspect="1"/>
          </p:cNvPicPr>
          <p:nvPr/>
        </p:nvPicPr>
        <p:blipFill>
          <a:blip r:embed="rId4"/>
          <a:stretch>
            <a:fillRect/>
          </a:stretch>
        </p:blipFill>
        <p:spPr>
          <a:xfrm>
            <a:off x="168349" y="4462130"/>
            <a:ext cx="4479852" cy="2239926"/>
          </a:xfrm>
          <a:prstGeom prst="rect">
            <a:avLst/>
          </a:prstGeom>
        </p:spPr>
      </p:pic>
      <p:pic>
        <p:nvPicPr>
          <p:cNvPr id="11" name="Picture 10">
            <a:extLst>
              <a:ext uri="{FF2B5EF4-FFF2-40B4-BE49-F238E27FC236}">
                <a16:creationId xmlns:a16="http://schemas.microsoft.com/office/drawing/2014/main" id="{2B24F3BC-3DE7-9682-6175-AE14F399E257}"/>
              </a:ext>
            </a:extLst>
          </p:cNvPr>
          <p:cNvPicPr>
            <a:picLocks noChangeAspect="1"/>
          </p:cNvPicPr>
          <p:nvPr/>
        </p:nvPicPr>
        <p:blipFill>
          <a:blip r:embed="rId5"/>
          <a:stretch>
            <a:fillRect/>
          </a:stretch>
        </p:blipFill>
        <p:spPr>
          <a:xfrm>
            <a:off x="168349" y="2222204"/>
            <a:ext cx="4479852" cy="2239926"/>
          </a:xfrm>
          <a:prstGeom prst="rect">
            <a:avLst/>
          </a:prstGeom>
        </p:spPr>
      </p:pic>
      <p:pic>
        <p:nvPicPr>
          <p:cNvPr id="13" name="Picture 12">
            <a:extLst>
              <a:ext uri="{FF2B5EF4-FFF2-40B4-BE49-F238E27FC236}">
                <a16:creationId xmlns:a16="http://schemas.microsoft.com/office/drawing/2014/main" id="{F4E8D33D-E0AE-1832-87F9-BF25472A08E5}"/>
              </a:ext>
            </a:extLst>
          </p:cNvPr>
          <p:cNvPicPr>
            <a:picLocks noChangeAspect="1"/>
          </p:cNvPicPr>
          <p:nvPr/>
        </p:nvPicPr>
        <p:blipFill>
          <a:blip r:embed="rId6"/>
          <a:stretch>
            <a:fillRect/>
          </a:stretch>
        </p:blipFill>
        <p:spPr>
          <a:xfrm>
            <a:off x="4563140" y="2222204"/>
            <a:ext cx="4479852" cy="2239926"/>
          </a:xfrm>
          <a:prstGeom prst="rect">
            <a:avLst/>
          </a:prstGeom>
        </p:spPr>
      </p:pic>
    </p:spTree>
    <p:extLst>
      <p:ext uri="{BB962C8B-B14F-4D97-AF65-F5344CB8AC3E}">
        <p14:creationId xmlns:p14="http://schemas.microsoft.com/office/powerpoint/2010/main" val="94611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89097" y="584792"/>
            <a:ext cx="9869339" cy="1063256"/>
          </a:xfrm>
        </p:spPr>
        <p:txBody>
          <a:bodyPr/>
          <a:lstStyle/>
          <a:p>
            <a:r>
              <a:rPr lang="en-US" dirty="0"/>
              <a:t>MEAN MONTHLY TEMPERATURES (WINTER MONTHS):-</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pic>
        <p:nvPicPr>
          <p:cNvPr id="7" name="Picture 6">
            <a:extLst>
              <a:ext uri="{FF2B5EF4-FFF2-40B4-BE49-F238E27FC236}">
                <a16:creationId xmlns:a16="http://schemas.microsoft.com/office/drawing/2014/main" id="{E0D5CD15-2995-A9AB-93AF-3D888F355824}"/>
              </a:ext>
            </a:extLst>
          </p:cNvPr>
          <p:cNvPicPr>
            <a:picLocks noChangeAspect="1"/>
          </p:cNvPicPr>
          <p:nvPr/>
        </p:nvPicPr>
        <p:blipFill>
          <a:blip r:embed="rId3"/>
          <a:stretch>
            <a:fillRect/>
          </a:stretch>
        </p:blipFill>
        <p:spPr>
          <a:xfrm>
            <a:off x="756683" y="2051195"/>
            <a:ext cx="6561649" cy="3280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8E2E0C54-B43C-0D21-8AF1-3FE28608402F}"/>
              </a:ext>
            </a:extLst>
          </p:cNvPr>
          <p:cNvPicPr>
            <a:picLocks noChangeAspect="1"/>
          </p:cNvPicPr>
          <p:nvPr/>
        </p:nvPicPr>
        <p:blipFill>
          <a:blip r:embed="rId4"/>
          <a:stretch>
            <a:fillRect/>
          </a:stretch>
        </p:blipFill>
        <p:spPr>
          <a:xfrm>
            <a:off x="1081098" y="5873102"/>
            <a:ext cx="6039693" cy="400106"/>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85061" y="85062"/>
            <a:ext cx="8957932" cy="1104012"/>
          </a:xfrm>
        </p:spPr>
        <p:txBody>
          <a:bodyPr/>
          <a:lstStyle/>
          <a:p>
            <a:r>
              <a:rPr lang="en-US" dirty="0"/>
              <a:t>MEAN MONTHLY TEMPERATURES (SUMMER MONTHS):-</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pic>
        <p:nvPicPr>
          <p:cNvPr id="15" name="Picture 14">
            <a:extLst>
              <a:ext uri="{FF2B5EF4-FFF2-40B4-BE49-F238E27FC236}">
                <a16:creationId xmlns:a16="http://schemas.microsoft.com/office/drawing/2014/main" id="{CDDA1B80-C4B2-D542-AC47-1FE4BE26C8B7}"/>
              </a:ext>
            </a:extLst>
          </p:cNvPr>
          <p:cNvPicPr>
            <a:picLocks noChangeAspect="1"/>
          </p:cNvPicPr>
          <p:nvPr/>
        </p:nvPicPr>
        <p:blipFill>
          <a:blip r:embed="rId3"/>
          <a:stretch>
            <a:fillRect/>
          </a:stretch>
        </p:blipFill>
        <p:spPr>
          <a:xfrm>
            <a:off x="4627396" y="2202266"/>
            <a:ext cx="4479853" cy="2239927"/>
          </a:xfrm>
          <a:prstGeom prst="rect">
            <a:avLst/>
          </a:prstGeom>
        </p:spPr>
      </p:pic>
      <p:pic>
        <p:nvPicPr>
          <p:cNvPr id="19" name="Picture 18">
            <a:extLst>
              <a:ext uri="{FF2B5EF4-FFF2-40B4-BE49-F238E27FC236}">
                <a16:creationId xmlns:a16="http://schemas.microsoft.com/office/drawing/2014/main" id="{DE7E58F9-3A73-9DD0-D769-828D06573ACA}"/>
              </a:ext>
            </a:extLst>
          </p:cNvPr>
          <p:cNvPicPr>
            <a:picLocks noChangeAspect="1"/>
          </p:cNvPicPr>
          <p:nvPr/>
        </p:nvPicPr>
        <p:blipFill>
          <a:blip r:embed="rId4"/>
          <a:stretch>
            <a:fillRect/>
          </a:stretch>
        </p:blipFill>
        <p:spPr>
          <a:xfrm>
            <a:off x="168349" y="2182333"/>
            <a:ext cx="4479852" cy="2239926"/>
          </a:xfrm>
          <a:prstGeom prst="rect">
            <a:avLst/>
          </a:prstGeom>
        </p:spPr>
      </p:pic>
      <p:pic>
        <p:nvPicPr>
          <p:cNvPr id="21" name="Picture 20">
            <a:extLst>
              <a:ext uri="{FF2B5EF4-FFF2-40B4-BE49-F238E27FC236}">
                <a16:creationId xmlns:a16="http://schemas.microsoft.com/office/drawing/2014/main" id="{518C80E2-4A4E-3270-9836-F0E06489518E}"/>
              </a:ext>
            </a:extLst>
          </p:cNvPr>
          <p:cNvPicPr>
            <a:picLocks noChangeAspect="1"/>
          </p:cNvPicPr>
          <p:nvPr/>
        </p:nvPicPr>
        <p:blipFill>
          <a:blip r:embed="rId5"/>
          <a:stretch>
            <a:fillRect/>
          </a:stretch>
        </p:blipFill>
        <p:spPr>
          <a:xfrm>
            <a:off x="168348" y="4422258"/>
            <a:ext cx="4538795" cy="2239925"/>
          </a:xfrm>
          <a:prstGeom prst="rect">
            <a:avLst/>
          </a:prstGeom>
        </p:spPr>
      </p:pic>
      <p:pic>
        <p:nvPicPr>
          <p:cNvPr id="23" name="Picture 22">
            <a:extLst>
              <a:ext uri="{FF2B5EF4-FFF2-40B4-BE49-F238E27FC236}">
                <a16:creationId xmlns:a16="http://schemas.microsoft.com/office/drawing/2014/main" id="{1A01E4E3-64AA-E2C7-387F-A09F0409AC91}"/>
              </a:ext>
            </a:extLst>
          </p:cNvPr>
          <p:cNvPicPr>
            <a:picLocks noChangeAspect="1"/>
          </p:cNvPicPr>
          <p:nvPr/>
        </p:nvPicPr>
        <p:blipFill>
          <a:blip r:embed="rId6"/>
          <a:stretch>
            <a:fillRect/>
          </a:stretch>
        </p:blipFill>
        <p:spPr>
          <a:xfrm>
            <a:off x="4707143" y="4462129"/>
            <a:ext cx="4400106" cy="2200053"/>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50B03-3222-B4DF-0C14-AD19D41BF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F26A5D-74C9-89A6-0F5D-E52693CAB54B}"/>
              </a:ext>
            </a:extLst>
          </p:cNvPr>
          <p:cNvSpPr>
            <a:spLocks noGrp="1"/>
          </p:cNvSpPr>
          <p:nvPr>
            <p:ph type="title"/>
          </p:nvPr>
        </p:nvSpPr>
        <p:spPr>
          <a:xfrm>
            <a:off x="489097" y="584792"/>
            <a:ext cx="9869339" cy="1063256"/>
          </a:xfrm>
        </p:spPr>
        <p:txBody>
          <a:bodyPr/>
          <a:lstStyle/>
          <a:p>
            <a:r>
              <a:rPr lang="en-US" dirty="0"/>
              <a:t>MEAN MONTHLY TEMPERATURES (summer MONTHS):-</a:t>
            </a:r>
          </a:p>
        </p:txBody>
      </p:sp>
      <p:sp>
        <p:nvSpPr>
          <p:cNvPr id="4" name="Slide Number Placeholder 3">
            <a:extLst>
              <a:ext uri="{FF2B5EF4-FFF2-40B4-BE49-F238E27FC236}">
                <a16:creationId xmlns:a16="http://schemas.microsoft.com/office/drawing/2014/main" id="{AFA9474C-0E87-F3A6-2CCC-37E0A0733A45}"/>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14</a:t>
            </a:fld>
            <a:endParaRPr lang="en-US" dirty="0"/>
          </a:p>
        </p:txBody>
      </p:sp>
      <p:pic>
        <p:nvPicPr>
          <p:cNvPr id="5" name="Picture 4">
            <a:extLst>
              <a:ext uri="{FF2B5EF4-FFF2-40B4-BE49-F238E27FC236}">
                <a16:creationId xmlns:a16="http://schemas.microsoft.com/office/drawing/2014/main" id="{07D068BE-2DDB-7B77-DA48-EADB328E0FCA}"/>
              </a:ext>
            </a:extLst>
          </p:cNvPr>
          <p:cNvPicPr>
            <a:picLocks noChangeAspect="1"/>
          </p:cNvPicPr>
          <p:nvPr/>
        </p:nvPicPr>
        <p:blipFill>
          <a:blip r:embed="rId3"/>
          <a:stretch>
            <a:fillRect/>
          </a:stretch>
        </p:blipFill>
        <p:spPr>
          <a:xfrm>
            <a:off x="756683" y="2146893"/>
            <a:ext cx="6594143" cy="32970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BC72434F-3E68-4A87-10FD-9F11CC8B3524}"/>
              </a:ext>
            </a:extLst>
          </p:cNvPr>
          <p:cNvPicPr>
            <a:picLocks noChangeAspect="1"/>
          </p:cNvPicPr>
          <p:nvPr/>
        </p:nvPicPr>
        <p:blipFill>
          <a:blip r:embed="rId4"/>
          <a:stretch>
            <a:fillRect/>
          </a:stretch>
        </p:blipFill>
        <p:spPr>
          <a:xfrm>
            <a:off x="875435" y="5876706"/>
            <a:ext cx="5957445" cy="396502"/>
          </a:xfrm>
          <a:prstGeom prst="rect">
            <a:avLst/>
          </a:prstGeom>
        </p:spPr>
      </p:pic>
    </p:spTree>
    <p:extLst>
      <p:ext uri="{BB962C8B-B14F-4D97-AF65-F5344CB8AC3E}">
        <p14:creationId xmlns:p14="http://schemas.microsoft.com/office/powerpoint/2010/main" val="365249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2AB2-4284-0712-FB56-BBA6E1955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A80B0-1826-3EEC-0AE9-40D7E9637F3E}"/>
              </a:ext>
            </a:extLst>
          </p:cNvPr>
          <p:cNvSpPr>
            <a:spLocks noGrp="1"/>
          </p:cNvSpPr>
          <p:nvPr>
            <p:ph type="title"/>
          </p:nvPr>
        </p:nvSpPr>
        <p:spPr>
          <a:xfrm>
            <a:off x="85061" y="85062"/>
            <a:ext cx="8957932" cy="1104012"/>
          </a:xfrm>
        </p:spPr>
        <p:txBody>
          <a:bodyPr/>
          <a:lstStyle/>
          <a:p>
            <a:r>
              <a:rPr lang="en-US" dirty="0"/>
              <a:t>MEAN MONTHLY TEMPERATURES (MONSOON MONTHS):-</a:t>
            </a:r>
          </a:p>
        </p:txBody>
      </p:sp>
      <p:sp>
        <p:nvSpPr>
          <p:cNvPr id="3" name="Slide Number Placeholder 2">
            <a:extLst>
              <a:ext uri="{FF2B5EF4-FFF2-40B4-BE49-F238E27FC236}">
                <a16:creationId xmlns:a16="http://schemas.microsoft.com/office/drawing/2014/main" id="{AB7E4077-DC11-3B42-8999-645A4C8445BD}"/>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dirty="0"/>
          </a:p>
        </p:txBody>
      </p:sp>
      <p:pic>
        <p:nvPicPr>
          <p:cNvPr id="15" name="Picture 14">
            <a:extLst>
              <a:ext uri="{FF2B5EF4-FFF2-40B4-BE49-F238E27FC236}">
                <a16:creationId xmlns:a16="http://schemas.microsoft.com/office/drawing/2014/main" id="{DF851C6D-BAEB-2F36-1F3F-92971851428E}"/>
              </a:ext>
            </a:extLst>
          </p:cNvPr>
          <p:cNvPicPr>
            <a:picLocks noChangeAspect="1"/>
          </p:cNvPicPr>
          <p:nvPr/>
        </p:nvPicPr>
        <p:blipFill>
          <a:blip r:embed="rId3"/>
          <a:stretch>
            <a:fillRect/>
          </a:stretch>
        </p:blipFill>
        <p:spPr>
          <a:xfrm>
            <a:off x="4627396" y="2202266"/>
            <a:ext cx="4479853" cy="2239927"/>
          </a:xfrm>
          <a:prstGeom prst="rect">
            <a:avLst/>
          </a:prstGeom>
        </p:spPr>
      </p:pic>
      <p:pic>
        <p:nvPicPr>
          <p:cNvPr id="19" name="Picture 18">
            <a:extLst>
              <a:ext uri="{FF2B5EF4-FFF2-40B4-BE49-F238E27FC236}">
                <a16:creationId xmlns:a16="http://schemas.microsoft.com/office/drawing/2014/main" id="{C95E3561-3528-3408-5699-511FCC6C21DC}"/>
              </a:ext>
            </a:extLst>
          </p:cNvPr>
          <p:cNvPicPr>
            <a:picLocks noChangeAspect="1"/>
          </p:cNvPicPr>
          <p:nvPr/>
        </p:nvPicPr>
        <p:blipFill>
          <a:blip r:embed="rId4"/>
          <a:stretch>
            <a:fillRect/>
          </a:stretch>
        </p:blipFill>
        <p:spPr>
          <a:xfrm>
            <a:off x="168349" y="2182333"/>
            <a:ext cx="4479852" cy="2239926"/>
          </a:xfrm>
          <a:prstGeom prst="rect">
            <a:avLst/>
          </a:prstGeom>
        </p:spPr>
      </p:pic>
      <p:pic>
        <p:nvPicPr>
          <p:cNvPr id="21" name="Picture 20">
            <a:extLst>
              <a:ext uri="{FF2B5EF4-FFF2-40B4-BE49-F238E27FC236}">
                <a16:creationId xmlns:a16="http://schemas.microsoft.com/office/drawing/2014/main" id="{49941E30-28BE-E38E-7EB7-697B963F610F}"/>
              </a:ext>
            </a:extLst>
          </p:cNvPr>
          <p:cNvPicPr>
            <a:picLocks noChangeAspect="1"/>
          </p:cNvPicPr>
          <p:nvPr/>
        </p:nvPicPr>
        <p:blipFill>
          <a:blip r:embed="rId5"/>
          <a:stretch>
            <a:fillRect/>
          </a:stretch>
        </p:blipFill>
        <p:spPr>
          <a:xfrm>
            <a:off x="168348" y="4422258"/>
            <a:ext cx="4538795" cy="2239925"/>
          </a:xfrm>
          <a:prstGeom prst="rect">
            <a:avLst/>
          </a:prstGeom>
        </p:spPr>
      </p:pic>
      <p:pic>
        <p:nvPicPr>
          <p:cNvPr id="23" name="Picture 22">
            <a:extLst>
              <a:ext uri="{FF2B5EF4-FFF2-40B4-BE49-F238E27FC236}">
                <a16:creationId xmlns:a16="http://schemas.microsoft.com/office/drawing/2014/main" id="{7F2FEED1-B48A-B777-409A-B087930B31B2}"/>
              </a:ext>
            </a:extLst>
          </p:cNvPr>
          <p:cNvPicPr>
            <a:picLocks noChangeAspect="1"/>
          </p:cNvPicPr>
          <p:nvPr/>
        </p:nvPicPr>
        <p:blipFill>
          <a:blip r:embed="rId6"/>
          <a:stretch>
            <a:fillRect/>
          </a:stretch>
        </p:blipFill>
        <p:spPr>
          <a:xfrm>
            <a:off x="4707143" y="4462129"/>
            <a:ext cx="4400106" cy="2200053"/>
          </a:xfrm>
          <a:prstGeom prst="rect">
            <a:avLst/>
          </a:prstGeom>
        </p:spPr>
      </p:pic>
      <p:pic>
        <p:nvPicPr>
          <p:cNvPr id="5" name="Picture 4">
            <a:extLst>
              <a:ext uri="{FF2B5EF4-FFF2-40B4-BE49-F238E27FC236}">
                <a16:creationId xmlns:a16="http://schemas.microsoft.com/office/drawing/2014/main" id="{3A42C832-E282-F1EB-8978-AB533E4DC824}"/>
              </a:ext>
            </a:extLst>
          </p:cNvPr>
          <p:cNvPicPr>
            <a:picLocks noChangeAspect="1"/>
          </p:cNvPicPr>
          <p:nvPr/>
        </p:nvPicPr>
        <p:blipFill>
          <a:blip r:embed="rId7"/>
          <a:stretch>
            <a:fillRect/>
          </a:stretch>
        </p:blipFill>
        <p:spPr>
          <a:xfrm>
            <a:off x="4627396" y="2182336"/>
            <a:ext cx="4479846" cy="2239923"/>
          </a:xfrm>
          <a:prstGeom prst="rect">
            <a:avLst/>
          </a:prstGeom>
        </p:spPr>
      </p:pic>
      <p:pic>
        <p:nvPicPr>
          <p:cNvPr id="7" name="Picture 6">
            <a:extLst>
              <a:ext uri="{FF2B5EF4-FFF2-40B4-BE49-F238E27FC236}">
                <a16:creationId xmlns:a16="http://schemas.microsoft.com/office/drawing/2014/main" id="{EFDEBCA8-2AC6-A7BE-63F4-C2994085D3CC}"/>
              </a:ext>
            </a:extLst>
          </p:cNvPr>
          <p:cNvPicPr>
            <a:picLocks noChangeAspect="1"/>
          </p:cNvPicPr>
          <p:nvPr/>
        </p:nvPicPr>
        <p:blipFill>
          <a:blip r:embed="rId8"/>
          <a:stretch>
            <a:fillRect/>
          </a:stretch>
        </p:blipFill>
        <p:spPr>
          <a:xfrm>
            <a:off x="168349" y="2182333"/>
            <a:ext cx="4479848" cy="2239924"/>
          </a:xfrm>
          <a:prstGeom prst="rect">
            <a:avLst/>
          </a:prstGeom>
        </p:spPr>
      </p:pic>
      <p:pic>
        <p:nvPicPr>
          <p:cNvPr id="9" name="Picture 8">
            <a:extLst>
              <a:ext uri="{FF2B5EF4-FFF2-40B4-BE49-F238E27FC236}">
                <a16:creationId xmlns:a16="http://schemas.microsoft.com/office/drawing/2014/main" id="{5667D229-509F-53ED-E342-91BDFB5EF224}"/>
              </a:ext>
            </a:extLst>
          </p:cNvPr>
          <p:cNvPicPr>
            <a:picLocks noChangeAspect="1"/>
          </p:cNvPicPr>
          <p:nvPr/>
        </p:nvPicPr>
        <p:blipFill>
          <a:blip r:embed="rId9"/>
          <a:stretch>
            <a:fillRect/>
          </a:stretch>
        </p:blipFill>
        <p:spPr>
          <a:xfrm>
            <a:off x="168349" y="4422257"/>
            <a:ext cx="4479846" cy="2239923"/>
          </a:xfrm>
          <a:prstGeom prst="rect">
            <a:avLst/>
          </a:prstGeom>
        </p:spPr>
      </p:pic>
      <p:pic>
        <p:nvPicPr>
          <p:cNvPr id="11" name="Picture 10">
            <a:extLst>
              <a:ext uri="{FF2B5EF4-FFF2-40B4-BE49-F238E27FC236}">
                <a16:creationId xmlns:a16="http://schemas.microsoft.com/office/drawing/2014/main" id="{0CDFDFE0-2262-F64F-0FBA-6A50017981FA}"/>
              </a:ext>
            </a:extLst>
          </p:cNvPr>
          <p:cNvPicPr>
            <a:picLocks noChangeAspect="1"/>
          </p:cNvPicPr>
          <p:nvPr/>
        </p:nvPicPr>
        <p:blipFill>
          <a:blip r:embed="rId10"/>
          <a:stretch>
            <a:fillRect/>
          </a:stretch>
        </p:blipFill>
        <p:spPr>
          <a:xfrm>
            <a:off x="4707143" y="4442189"/>
            <a:ext cx="4400104" cy="2200052"/>
          </a:xfrm>
          <a:prstGeom prst="rect">
            <a:avLst/>
          </a:prstGeom>
        </p:spPr>
      </p:pic>
    </p:spTree>
    <p:extLst>
      <p:ext uri="{BB962C8B-B14F-4D97-AF65-F5344CB8AC3E}">
        <p14:creationId xmlns:p14="http://schemas.microsoft.com/office/powerpoint/2010/main" val="141064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F32A-EFAA-5E2A-0114-3E837586E3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313581-238B-8B9B-8311-99CBCD2138D9}"/>
              </a:ext>
            </a:extLst>
          </p:cNvPr>
          <p:cNvSpPr>
            <a:spLocks noGrp="1"/>
          </p:cNvSpPr>
          <p:nvPr>
            <p:ph type="title"/>
          </p:nvPr>
        </p:nvSpPr>
        <p:spPr>
          <a:xfrm>
            <a:off x="489097" y="584792"/>
            <a:ext cx="9869339" cy="1063256"/>
          </a:xfrm>
        </p:spPr>
        <p:txBody>
          <a:bodyPr/>
          <a:lstStyle/>
          <a:p>
            <a:r>
              <a:rPr lang="en-US" dirty="0"/>
              <a:t>MEAN MONTHLY TEMPERATURES (MONSOON MONTHS):-</a:t>
            </a:r>
          </a:p>
        </p:txBody>
      </p:sp>
      <p:sp>
        <p:nvSpPr>
          <p:cNvPr id="4" name="Slide Number Placeholder 3">
            <a:extLst>
              <a:ext uri="{FF2B5EF4-FFF2-40B4-BE49-F238E27FC236}">
                <a16:creationId xmlns:a16="http://schemas.microsoft.com/office/drawing/2014/main" id="{F09AC49A-BCA8-E251-FEBC-A403DEAB4118}"/>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16</a:t>
            </a:fld>
            <a:endParaRPr lang="en-US" dirty="0"/>
          </a:p>
        </p:txBody>
      </p:sp>
      <p:pic>
        <p:nvPicPr>
          <p:cNvPr id="6" name="Picture 5">
            <a:extLst>
              <a:ext uri="{FF2B5EF4-FFF2-40B4-BE49-F238E27FC236}">
                <a16:creationId xmlns:a16="http://schemas.microsoft.com/office/drawing/2014/main" id="{C1F4D909-9084-3D22-7025-AC5AAC309AC6}"/>
              </a:ext>
            </a:extLst>
          </p:cNvPr>
          <p:cNvPicPr>
            <a:picLocks noChangeAspect="1"/>
          </p:cNvPicPr>
          <p:nvPr/>
        </p:nvPicPr>
        <p:blipFill>
          <a:blip r:embed="rId3"/>
          <a:srcRect l="4101" t="5953" r="11596" b="2739"/>
          <a:stretch/>
        </p:blipFill>
        <p:spPr>
          <a:xfrm>
            <a:off x="938151" y="1843644"/>
            <a:ext cx="5931979" cy="3170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D39C2EBD-034F-6726-6278-BB2E9AB18181}"/>
              </a:ext>
            </a:extLst>
          </p:cNvPr>
          <p:cNvPicPr>
            <a:picLocks noChangeAspect="1"/>
          </p:cNvPicPr>
          <p:nvPr/>
        </p:nvPicPr>
        <p:blipFill>
          <a:blip r:embed="rId4"/>
          <a:stretch>
            <a:fillRect/>
          </a:stretch>
        </p:blipFill>
        <p:spPr>
          <a:xfrm>
            <a:off x="854260" y="5727528"/>
            <a:ext cx="6354062" cy="390580"/>
          </a:xfrm>
          <a:prstGeom prst="rect">
            <a:avLst/>
          </a:prstGeom>
        </p:spPr>
      </p:pic>
    </p:spTree>
    <p:extLst>
      <p:ext uri="{BB962C8B-B14F-4D97-AF65-F5344CB8AC3E}">
        <p14:creationId xmlns:p14="http://schemas.microsoft.com/office/powerpoint/2010/main" val="96469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1057274"/>
            <a:ext cx="7843837" cy="1012782"/>
          </a:xfrm>
        </p:spPr>
        <p:txBody>
          <a:bodyPr/>
          <a:lstStyle/>
          <a:p>
            <a:r>
              <a:rPr lang="en-US" dirty="0"/>
              <a:t>PROJECTION 2028-2030:-</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4BE1D-C9D8-7BB8-F98B-D1DFCC710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801B1-38E1-B767-1E2F-82350C795DC1}"/>
              </a:ext>
            </a:extLst>
          </p:cNvPr>
          <p:cNvSpPr>
            <a:spLocks noGrp="1"/>
          </p:cNvSpPr>
          <p:nvPr>
            <p:ph type="title"/>
          </p:nvPr>
        </p:nvSpPr>
        <p:spPr>
          <a:xfrm>
            <a:off x="485522" y="0"/>
            <a:ext cx="6627377" cy="1084334"/>
          </a:xfrm>
        </p:spPr>
        <p:txBody>
          <a:bodyPr/>
          <a:lstStyle/>
          <a:p>
            <a:r>
              <a:rPr lang="en-US" dirty="0"/>
              <a:t>LULC PROJECTION:-</a:t>
            </a:r>
          </a:p>
        </p:txBody>
      </p:sp>
      <p:graphicFrame>
        <p:nvGraphicFramePr>
          <p:cNvPr id="5" name="Table 4">
            <a:extLst>
              <a:ext uri="{FF2B5EF4-FFF2-40B4-BE49-F238E27FC236}">
                <a16:creationId xmlns:a16="http://schemas.microsoft.com/office/drawing/2014/main" id="{79358427-B456-120C-CC4E-7EA46B257B52}"/>
              </a:ext>
            </a:extLst>
          </p:cNvPr>
          <p:cNvGraphicFramePr>
            <a:graphicFrameLocks noGrp="1"/>
          </p:cNvGraphicFramePr>
          <p:nvPr>
            <p:extLst>
              <p:ext uri="{D42A27DB-BD31-4B8C-83A1-F6EECF244321}">
                <p14:modId xmlns:p14="http://schemas.microsoft.com/office/powerpoint/2010/main" val="3114269048"/>
              </p:ext>
            </p:extLst>
          </p:nvPr>
        </p:nvGraphicFramePr>
        <p:xfrm>
          <a:off x="1173345" y="2055376"/>
          <a:ext cx="8986655" cy="3778980"/>
        </p:xfrm>
        <a:graphic>
          <a:graphicData uri="http://schemas.openxmlformats.org/drawingml/2006/table">
            <a:tbl>
              <a:tblPr firstRow="1" bandRow="1">
                <a:tableStyleId>{3B4B98B0-60AC-42C2-AFA5-B58CD77FA1E5}</a:tableStyleId>
              </a:tblPr>
              <a:tblGrid>
                <a:gridCol w="1797331">
                  <a:extLst>
                    <a:ext uri="{9D8B030D-6E8A-4147-A177-3AD203B41FA5}">
                      <a16:colId xmlns:a16="http://schemas.microsoft.com/office/drawing/2014/main" val="1318684381"/>
                    </a:ext>
                  </a:extLst>
                </a:gridCol>
                <a:gridCol w="1797331">
                  <a:extLst>
                    <a:ext uri="{9D8B030D-6E8A-4147-A177-3AD203B41FA5}">
                      <a16:colId xmlns:a16="http://schemas.microsoft.com/office/drawing/2014/main" val="396675374"/>
                    </a:ext>
                  </a:extLst>
                </a:gridCol>
                <a:gridCol w="1797331">
                  <a:extLst>
                    <a:ext uri="{9D8B030D-6E8A-4147-A177-3AD203B41FA5}">
                      <a16:colId xmlns:a16="http://schemas.microsoft.com/office/drawing/2014/main" val="3232025996"/>
                    </a:ext>
                  </a:extLst>
                </a:gridCol>
                <a:gridCol w="1797331">
                  <a:extLst>
                    <a:ext uri="{9D8B030D-6E8A-4147-A177-3AD203B41FA5}">
                      <a16:colId xmlns:a16="http://schemas.microsoft.com/office/drawing/2014/main" val="3462483025"/>
                    </a:ext>
                  </a:extLst>
                </a:gridCol>
                <a:gridCol w="1797331">
                  <a:extLst>
                    <a:ext uri="{9D8B030D-6E8A-4147-A177-3AD203B41FA5}">
                      <a16:colId xmlns:a16="http://schemas.microsoft.com/office/drawing/2014/main" val="762799674"/>
                    </a:ext>
                  </a:extLst>
                </a:gridCol>
              </a:tblGrid>
              <a:tr h="755796">
                <a:tc>
                  <a:txBody>
                    <a:bodyPr/>
                    <a:lstStyle/>
                    <a:p>
                      <a:r>
                        <a:rPr lang="en-US" dirty="0"/>
                        <a:t>ENTITY</a:t>
                      </a:r>
                    </a:p>
                    <a:p>
                      <a:endParaRPr lang="en-IN" dirty="0"/>
                    </a:p>
                  </a:txBody>
                  <a:tcPr/>
                </a:tc>
                <a:tc>
                  <a:txBody>
                    <a:bodyPr/>
                    <a:lstStyle/>
                    <a:p>
                      <a:r>
                        <a:rPr lang="en-US" dirty="0"/>
                        <a:t>2001</a:t>
                      </a:r>
                      <a:endParaRPr lang="en-IN" dirty="0"/>
                    </a:p>
                  </a:txBody>
                  <a:tcPr/>
                </a:tc>
                <a:tc>
                  <a:txBody>
                    <a:bodyPr/>
                    <a:lstStyle/>
                    <a:p>
                      <a:r>
                        <a:rPr lang="en-US" dirty="0"/>
                        <a:t>2010</a:t>
                      </a:r>
                      <a:endParaRPr lang="en-IN" dirty="0"/>
                    </a:p>
                  </a:txBody>
                  <a:tcPr/>
                </a:tc>
                <a:tc>
                  <a:txBody>
                    <a:bodyPr/>
                    <a:lstStyle/>
                    <a:p>
                      <a:r>
                        <a:rPr lang="en-US" dirty="0"/>
                        <a:t>2022</a:t>
                      </a:r>
                      <a:endParaRPr lang="en-IN" dirty="0"/>
                    </a:p>
                  </a:txBody>
                  <a:tcPr/>
                </a:tc>
                <a:tc>
                  <a:txBody>
                    <a:bodyPr/>
                    <a:lstStyle/>
                    <a:p>
                      <a:r>
                        <a:rPr lang="en-US" dirty="0"/>
                        <a:t>2030</a:t>
                      </a:r>
                      <a:endParaRPr lang="en-IN" dirty="0"/>
                    </a:p>
                  </a:txBody>
                  <a:tcPr/>
                </a:tc>
                <a:extLst>
                  <a:ext uri="{0D108BD9-81ED-4DB2-BD59-A6C34878D82A}">
                    <a16:rowId xmlns:a16="http://schemas.microsoft.com/office/drawing/2014/main" val="878466166"/>
                  </a:ext>
                </a:extLst>
              </a:tr>
              <a:tr h="755796">
                <a:tc>
                  <a:txBody>
                    <a:bodyPr/>
                    <a:lstStyle/>
                    <a:p>
                      <a:r>
                        <a:rPr lang="en-US" dirty="0"/>
                        <a:t>BUILT UP</a:t>
                      </a:r>
                    </a:p>
                    <a:p>
                      <a:endParaRPr lang="en-IN" dirty="0"/>
                    </a:p>
                  </a:txBody>
                  <a:tcPr/>
                </a:tc>
                <a:tc>
                  <a:txBody>
                    <a:bodyPr/>
                    <a:lstStyle/>
                    <a:p>
                      <a:r>
                        <a:rPr lang="en-US" dirty="0"/>
                        <a:t>40.1%</a:t>
                      </a:r>
                      <a:endParaRPr lang="en-IN" dirty="0"/>
                    </a:p>
                  </a:txBody>
                  <a:tcPr/>
                </a:tc>
                <a:tc>
                  <a:txBody>
                    <a:bodyPr/>
                    <a:lstStyle/>
                    <a:p>
                      <a:r>
                        <a:rPr lang="en-US" dirty="0"/>
                        <a:t>51.5%</a:t>
                      </a:r>
                      <a:endParaRPr lang="en-IN" dirty="0"/>
                    </a:p>
                  </a:txBody>
                  <a:tcPr/>
                </a:tc>
                <a:tc>
                  <a:txBody>
                    <a:bodyPr/>
                    <a:lstStyle/>
                    <a:p>
                      <a:r>
                        <a:rPr lang="en-US" dirty="0"/>
                        <a:t>59.3%</a:t>
                      </a:r>
                      <a:endParaRPr lang="en-IN" dirty="0"/>
                    </a:p>
                  </a:txBody>
                  <a:tcPr/>
                </a:tc>
                <a:tc>
                  <a:txBody>
                    <a:bodyPr/>
                    <a:lstStyle/>
                    <a:p>
                      <a:r>
                        <a:rPr lang="en-US" dirty="0"/>
                        <a:t>67.4%</a:t>
                      </a:r>
                      <a:endParaRPr lang="en-IN" dirty="0"/>
                    </a:p>
                  </a:txBody>
                  <a:tcPr/>
                </a:tc>
                <a:extLst>
                  <a:ext uri="{0D108BD9-81ED-4DB2-BD59-A6C34878D82A}">
                    <a16:rowId xmlns:a16="http://schemas.microsoft.com/office/drawing/2014/main" val="3081481553"/>
                  </a:ext>
                </a:extLst>
              </a:tr>
              <a:tr h="755796">
                <a:tc>
                  <a:txBody>
                    <a:bodyPr/>
                    <a:lstStyle/>
                    <a:p>
                      <a:r>
                        <a:rPr lang="en-US" dirty="0"/>
                        <a:t>GREENERY</a:t>
                      </a:r>
                      <a:endParaRPr lang="en-IN" dirty="0"/>
                    </a:p>
                  </a:txBody>
                  <a:tcPr/>
                </a:tc>
                <a:tc>
                  <a:txBody>
                    <a:bodyPr/>
                    <a:lstStyle/>
                    <a:p>
                      <a:r>
                        <a:rPr lang="en-US" dirty="0"/>
                        <a:t>48.6%</a:t>
                      </a:r>
                      <a:endParaRPr lang="en-IN" dirty="0"/>
                    </a:p>
                  </a:txBody>
                  <a:tcPr/>
                </a:tc>
                <a:tc>
                  <a:txBody>
                    <a:bodyPr/>
                    <a:lstStyle/>
                    <a:p>
                      <a:r>
                        <a:rPr lang="en-US" dirty="0"/>
                        <a:t>33.4%</a:t>
                      </a:r>
                      <a:endParaRPr lang="en-IN" dirty="0"/>
                    </a:p>
                  </a:txBody>
                  <a:tcPr/>
                </a:tc>
                <a:tc>
                  <a:txBody>
                    <a:bodyPr/>
                    <a:lstStyle/>
                    <a:p>
                      <a:r>
                        <a:rPr lang="en-US" dirty="0"/>
                        <a:t>29.6%</a:t>
                      </a:r>
                      <a:endParaRPr lang="en-IN" dirty="0"/>
                    </a:p>
                  </a:txBody>
                  <a:tcPr/>
                </a:tc>
                <a:tc>
                  <a:txBody>
                    <a:bodyPr/>
                    <a:lstStyle/>
                    <a:p>
                      <a:r>
                        <a:rPr lang="en-US" dirty="0"/>
                        <a:t>20.6%</a:t>
                      </a:r>
                      <a:endParaRPr lang="en-IN" dirty="0"/>
                    </a:p>
                  </a:txBody>
                  <a:tcPr/>
                </a:tc>
                <a:extLst>
                  <a:ext uri="{0D108BD9-81ED-4DB2-BD59-A6C34878D82A}">
                    <a16:rowId xmlns:a16="http://schemas.microsoft.com/office/drawing/2014/main" val="4256154468"/>
                  </a:ext>
                </a:extLst>
              </a:tr>
              <a:tr h="755796">
                <a:tc>
                  <a:txBody>
                    <a:bodyPr/>
                    <a:lstStyle/>
                    <a:p>
                      <a:r>
                        <a:rPr lang="en-US" dirty="0"/>
                        <a:t>OPEN SPACE</a:t>
                      </a:r>
                      <a:endParaRPr lang="en-IN" dirty="0"/>
                    </a:p>
                  </a:txBody>
                  <a:tcPr/>
                </a:tc>
                <a:tc>
                  <a:txBody>
                    <a:bodyPr/>
                    <a:lstStyle/>
                    <a:p>
                      <a:r>
                        <a:rPr lang="en-US" dirty="0"/>
                        <a:t>10%</a:t>
                      </a:r>
                      <a:endParaRPr lang="en-IN" dirty="0"/>
                    </a:p>
                  </a:txBody>
                  <a:tcPr/>
                </a:tc>
                <a:tc>
                  <a:txBody>
                    <a:bodyPr/>
                    <a:lstStyle/>
                    <a:p>
                      <a:r>
                        <a:rPr lang="en-US" dirty="0"/>
                        <a:t>13.9%</a:t>
                      </a:r>
                      <a:endParaRPr lang="en-IN" dirty="0"/>
                    </a:p>
                  </a:txBody>
                  <a:tcPr/>
                </a:tc>
                <a:tc>
                  <a:txBody>
                    <a:bodyPr/>
                    <a:lstStyle/>
                    <a:p>
                      <a:r>
                        <a:rPr lang="en-US" dirty="0"/>
                        <a:t>10.1%</a:t>
                      </a:r>
                      <a:endParaRPr lang="en-IN" dirty="0"/>
                    </a:p>
                  </a:txBody>
                  <a:tcPr/>
                </a:tc>
                <a:tc>
                  <a:txBody>
                    <a:bodyPr/>
                    <a:lstStyle/>
                    <a:p>
                      <a:r>
                        <a:rPr lang="en-US" dirty="0"/>
                        <a:t>11.1%</a:t>
                      </a:r>
                      <a:endParaRPr lang="en-IN" dirty="0"/>
                    </a:p>
                  </a:txBody>
                  <a:tcPr/>
                </a:tc>
                <a:extLst>
                  <a:ext uri="{0D108BD9-81ED-4DB2-BD59-A6C34878D82A}">
                    <a16:rowId xmlns:a16="http://schemas.microsoft.com/office/drawing/2014/main" val="1918265223"/>
                  </a:ext>
                </a:extLst>
              </a:tr>
              <a:tr h="755796">
                <a:tc>
                  <a:txBody>
                    <a:bodyPr/>
                    <a:lstStyle/>
                    <a:p>
                      <a:r>
                        <a:rPr lang="en-US" dirty="0"/>
                        <a:t>WATER</a:t>
                      </a:r>
                      <a:endParaRPr lang="en-IN" dirty="0"/>
                    </a:p>
                  </a:txBody>
                  <a:tcPr/>
                </a:tc>
                <a:tc>
                  <a:txBody>
                    <a:bodyPr/>
                    <a:lstStyle/>
                    <a:p>
                      <a:r>
                        <a:rPr lang="en-US" dirty="0"/>
                        <a:t>1.3%</a:t>
                      </a:r>
                      <a:endParaRPr lang="en-IN" dirty="0"/>
                    </a:p>
                  </a:txBody>
                  <a:tcPr/>
                </a:tc>
                <a:tc>
                  <a:txBody>
                    <a:bodyPr/>
                    <a:lstStyle/>
                    <a:p>
                      <a:r>
                        <a:rPr lang="en-US" dirty="0"/>
                        <a:t>1.2%</a:t>
                      </a:r>
                      <a:endParaRPr lang="en-IN" dirty="0"/>
                    </a:p>
                  </a:txBody>
                  <a:tcPr/>
                </a:tc>
                <a:tc>
                  <a:txBody>
                    <a:bodyPr/>
                    <a:lstStyle/>
                    <a:p>
                      <a:r>
                        <a:rPr lang="en-US" dirty="0"/>
                        <a:t>1%</a:t>
                      </a:r>
                      <a:endParaRPr lang="en-IN" dirty="0"/>
                    </a:p>
                  </a:txBody>
                  <a:tcPr/>
                </a:tc>
                <a:tc>
                  <a:txBody>
                    <a:bodyPr/>
                    <a:lstStyle/>
                    <a:p>
                      <a:r>
                        <a:rPr lang="en-US" dirty="0"/>
                        <a:t>0.9%</a:t>
                      </a:r>
                      <a:endParaRPr lang="en-IN" dirty="0"/>
                    </a:p>
                  </a:txBody>
                  <a:tcPr/>
                </a:tc>
                <a:extLst>
                  <a:ext uri="{0D108BD9-81ED-4DB2-BD59-A6C34878D82A}">
                    <a16:rowId xmlns:a16="http://schemas.microsoft.com/office/drawing/2014/main" val="3239480944"/>
                  </a:ext>
                </a:extLst>
              </a:tr>
            </a:tbl>
          </a:graphicData>
        </a:graphic>
      </p:graphicFrame>
      <p:sp>
        <p:nvSpPr>
          <p:cNvPr id="6" name="TextBox 5">
            <a:extLst>
              <a:ext uri="{FF2B5EF4-FFF2-40B4-BE49-F238E27FC236}">
                <a16:creationId xmlns:a16="http://schemas.microsoft.com/office/drawing/2014/main" id="{1A757749-9271-1652-3C55-861116B4BAC6}"/>
              </a:ext>
            </a:extLst>
          </p:cNvPr>
          <p:cNvSpPr txBox="1"/>
          <p:nvPr/>
        </p:nvSpPr>
        <p:spPr>
          <a:xfrm>
            <a:off x="1173345" y="1023644"/>
            <a:ext cx="6271328" cy="369332"/>
          </a:xfrm>
          <a:prstGeom prst="rect">
            <a:avLst/>
          </a:prstGeom>
          <a:noFill/>
        </p:spPr>
        <p:txBody>
          <a:bodyPr wrap="square" rtlCol="0">
            <a:spAutoFit/>
          </a:bodyPr>
          <a:lstStyle/>
          <a:p>
            <a:r>
              <a:rPr lang="en-US" dirty="0"/>
              <a:t>Method used for the projection is Linear Regression on GEE. </a:t>
            </a:r>
            <a:endParaRPr lang="en-IN" dirty="0"/>
          </a:p>
        </p:txBody>
      </p:sp>
    </p:spTree>
    <p:extLst>
      <p:ext uri="{BB962C8B-B14F-4D97-AF65-F5344CB8AC3E}">
        <p14:creationId xmlns:p14="http://schemas.microsoft.com/office/powerpoint/2010/main" val="263812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900052" y="670960"/>
            <a:ext cx="9529948" cy="813456"/>
          </a:xfrm>
        </p:spPr>
        <p:txBody>
          <a:bodyPr/>
          <a:lstStyle/>
          <a:p>
            <a:br>
              <a:rPr lang="en-US" dirty="0"/>
            </a:br>
            <a:br>
              <a:rPr lang="en-US" dirty="0"/>
            </a:br>
            <a:r>
              <a:rPr lang="en-US" dirty="0" err="1"/>
              <a:t>Lst</a:t>
            </a:r>
            <a:r>
              <a:rPr lang="en-US" dirty="0"/>
              <a:t> projection:-</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19</a:t>
            </a:fld>
            <a:endParaRPr lang="en-US" dirty="0"/>
          </a:p>
        </p:txBody>
      </p:sp>
      <p:graphicFrame>
        <p:nvGraphicFramePr>
          <p:cNvPr id="9" name="Table 8">
            <a:extLst>
              <a:ext uri="{FF2B5EF4-FFF2-40B4-BE49-F238E27FC236}">
                <a16:creationId xmlns:a16="http://schemas.microsoft.com/office/drawing/2014/main" id="{A7C3A050-7931-52DB-2878-2A0131BBF416}"/>
              </a:ext>
            </a:extLst>
          </p:cNvPr>
          <p:cNvGraphicFramePr>
            <a:graphicFrameLocks noGrp="1"/>
          </p:cNvGraphicFramePr>
          <p:nvPr>
            <p:extLst>
              <p:ext uri="{D42A27DB-BD31-4B8C-83A1-F6EECF244321}">
                <p14:modId xmlns:p14="http://schemas.microsoft.com/office/powerpoint/2010/main" val="1972381178"/>
              </p:ext>
            </p:extLst>
          </p:nvPr>
        </p:nvGraphicFramePr>
        <p:xfrm>
          <a:off x="1520040" y="1983178"/>
          <a:ext cx="8716487" cy="4203862"/>
        </p:xfrm>
        <a:graphic>
          <a:graphicData uri="http://schemas.openxmlformats.org/drawingml/2006/table">
            <a:tbl>
              <a:tblPr/>
              <a:tblGrid>
                <a:gridCol w="1261014">
                  <a:extLst>
                    <a:ext uri="{9D8B030D-6E8A-4147-A177-3AD203B41FA5}">
                      <a16:colId xmlns:a16="http://schemas.microsoft.com/office/drawing/2014/main" val="2612613474"/>
                    </a:ext>
                  </a:extLst>
                </a:gridCol>
                <a:gridCol w="862799">
                  <a:extLst>
                    <a:ext uri="{9D8B030D-6E8A-4147-A177-3AD203B41FA5}">
                      <a16:colId xmlns:a16="http://schemas.microsoft.com/office/drawing/2014/main" val="1329855948"/>
                    </a:ext>
                  </a:extLst>
                </a:gridCol>
                <a:gridCol w="1061907">
                  <a:extLst>
                    <a:ext uri="{9D8B030D-6E8A-4147-A177-3AD203B41FA5}">
                      <a16:colId xmlns:a16="http://schemas.microsoft.com/office/drawing/2014/main" val="2494838497"/>
                    </a:ext>
                  </a:extLst>
                </a:gridCol>
                <a:gridCol w="1305260">
                  <a:extLst>
                    <a:ext uri="{9D8B030D-6E8A-4147-A177-3AD203B41FA5}">
                      <a16:colId xmlns:a16="http://schemas.microsoft.com/office/drawing/2014/main" val="4106909772"/>
                    </a:ext>
                  </a:extLst>
                </a:gridCol>
                <a:gridCol w="884923">
                  <a:extLst>
                    <a:ext uri="{9D8B030D-6E8A-4147-A177-3AD203B41FA5}">
                      <a16:colId xmlns:a16="http://schemas.microsoft.com/office/drawing/2014/main" val="3471369863"/>
                    </a:ext>
                  </a:extLst>
                </a:gridCol>
                <a:gridCol w="1061907">
                  <a:extLst>
                    <a:ext uri="{9D8B030D-6E8A-4147-A177-3AD203B41FA5}">
                      <a16:colId xmlns:a16="http://schemas.microsoft.com/office/drawing/2014/main" val="1684560412"/>
                    </a:ext>
                  </a:extLst>
                </a:gridCol>
                <a:gridCol w="1371631">
                  <a:extLst>
                    <a:ext uri="{9D8B030D-6E8A-4147-A177-3AD203B41FA5}">
                      <a16:colId xmlns:a16="http://schemas.microsoft.com/office/drawing/2014/main" val="783273056"/>
                    </a:ext>
                  </a:extLst>
                </a:gridCol>
                <a:gridCol w="907046">
                  <a:extLst>
                    <a:ext uri="{9D8B030D-6E8A-4147-A177-3AD203B41FA5}">
                      <a16:colId xmlns:a16="http://schemas.microsoft.com/office/drawing/2014/main" val="2470873489"/>
                    </a:ext>
                  </a:extLst>
                </a:gridCol>
              </a:tblGrid>
              <a:tr h="323374">
                <a:tc>
                  <a:txBody>
                    <a:bodyPr/>
                    <a:lstStyle/>
                    <a:p>
                      <a:pPr algn="l" fontAlgn="b"/>
                      <a:r>
                        <a:rPr lang="en-IN" sz="1100" b="0" i="0" u="none" strike="noStrike">
                          <a:solidFill>
                            <a:srgbClr val="000000"/>
                          </a:solidFill>
                          <a:effectLst/>
                          <a:latin typeface="Calibri" panose="020F0502020204030204" pitchFamily="34" charset="0"/>
                        </a:rPr>
                        <a:t>Time</a:t>
                      </a: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Temp.</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Time</a:t>
                      </a: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Temp.</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Time</a:t>
                      </a: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Temp.</a:t>
                      </a:r>
                    </a:p>
                  </a:txBody>
                  <a:tcPr marL="6350" marR="6350" marT="6350" marB="0" anchor="b">
                    <a:lnL>
                      <a:noFill/>
                    </a:lnL>
                    <a:lnR>
                      <a:noFill/>
                    </a:lnR>
                    <a:lnT>
                      <a:noFill/>
                    </a:lnT>
                    <a:lnB>
                      <a:noFill/>
                    </a:lnB>
                    <a:noFill/>
                  </a:tcPr>
                </a:tc>
                <a:extLst>
                  <a:ext uri="{0D108BD9-81ED-4DB2-BD59-A6C34878D82A}">
                    <a16:rowId xmlns:a16="http://schemas.microsoft.com/office/drawing/2014/main" val="108996758"/>
                  </a:ext>
                </a:extLst>
              </a:tr>
              <a:tr h="323374">
                <a:tc>
                  <a:txBody>
                    <a:bodyPr/>
                    <a:lstStyle/>
                    <a:p>
                      <a:pPr algn="l" fontAlgn="b"/>
                      <a:r>
                        <a:rPr lang="en-IN" sz="1100" b="0" i="0" u="none" strike="noStrike">
                          <a:solidFill>
                            <a:srgbClr val="000000"/>
                          </a:solidFill>
                          <a:effectLst/>
                          <a:latin typeface="Calibri" panose="020F0502020204030204" pitchFamily="34" charset="0"/>
                        </a:rPr>
                        <a:t>Jan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31.788</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Jan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31.776</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Jan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31.763</a:t>
                      </a:r>
                    </a:p>
                  </a:txBody>
                  <a:tcPr marL="6350" marR="6350" marT="6350" marB="0" anchor="b">
                    <a:lnL>
                      <a:noFill/>
                    </a:lnL>
                    <a:lnR>
                      <a:noFill/>
                    </a:lnR>
                    <a:lnT>
                      <a:noFill/>
                    </a:lnT>
                    <a:lnB>
                      <a:noFill/>
                    </a:lnB>
                    <a:noFill/>
                  </a:tcPr>
                </a:tc>
                <a:extLst>
                  <a:ext uri="{0D108BD9-81ED-4DB2-BD59-A6C34878D82A}">
                    <a16:rowId xmlns:a16="http://schemas.microsoft.com/office/drawing/2014/main" val="4219125084"/>
                  </a:ext>
                </a:extLst>
              </a:tr>
              <a:tr h="323374">
                <a:tc>
                  <a:txBody>
                    <a:bodyPr/>
                    <a:lstStyle/>
                    <a:p>
                      <a:pPr algn="l" fontAlgn="b"/>
                      <a:r>
                        <a:rPr lang="en-IN" sz="1100" b="0" i="0" u="none" strike="noStrike">
                          <a:solidFill>
                            <a:srgbClr val="000000"/>
                          </a:solidFill>
                          <a:effectLst/>
                          <a:latin typeface="Calibri" panose="020F0502020204030204" pitchFamily="34" charset="0"/>
                        </a:rPr>
                        <a:t>Feb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33.88</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Feb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33.784</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Feb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33.688</a:t>
                      </a:r>
                    </a:p>
                  </a:txBody>
                  <a:tcPr marL="6350" marR="6350" marT="6350" marB="0" anchor="b">
                    <a:lnL>
                      <a:noFill/>
                    </a:lnL>
                    <a:lnR>
                      <a:noFill/>
                    </a:lnR>
                    <a:lnT>
                      <a:noFill/>
                    </a:lnT>
                    <a:lnB>
                      <a:noFill/>
                    </a:lnB>
                    <a:noFill/>
                  </a:tcPr>
                </a:tc>
                <a:extLst>
                  <a:ext uri="{0D108BD9-81ED-4DB2-BD59-A6C34878D82A}">
                    <a16:rowId xmlns:a16="http://schemas.microsoft.com/office/drawing/2014/main" val="507679340"/>
                  </a:ext>
                </a:extLst>
              </a:tr>
              <a:tr h="323374">
                <a:tc>
                  <a:txBody>
                    <a:bodyPr/>
                    <a:lstStyle/>
                    <a:p>
                      <a:pPr algn="l" fontAlgn="b"/>
                      <a:r>
                        <a:rPr lang="en-IN" sz="1100" b="0" i="0" u="none" strike="noStrike">
                          <a:solidFill>
                            <a:srgbClr val="000000"/>
                          </a:solidFill>
                          <a:effectLst/>
                          <a:latin typeface="Calibri" panose="020F0502020204030204" pitchFamily="34" charset="0"/>
                        </a:rPr>
                        <a:t>Mar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36.997</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Mar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36.963</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Mar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36.928</a:t>
                      </a:r>
                    </a:p>
                  </a:txBody>
                  <a:tcPr marL="6350" marR="6350" marT="6350" marB="0" anchor="b">
                    <a:lnL>
                      <a:noFill/>
                    </a:lnL>
                    <a:lnR>
                      <a:noFill/>
                    </a:lnR>
                    <a:lnT>
                      <a:noFill/>
                    </a:lnT>
                    <a:lnB>
                      <a:noFill/>
                    </a:lnB>
                    <a:noFill/>
                  </a:tcPr>
                </a:tc>
                <a:extLst>
                  <a:ext uri="{0D108BD9-81ED-4DB2-BD59-A6C34878D82A}">
                    <a16:rowId xmlns:a16="http://schemas.microsoft.com/office/drawing/2014/main" val="810609046"/>
                  </a:ext>
                </a:extLst>
              </a:tr>
              <a:tr h="323374">
                <a:tc>
                  <a:txBody>
                    <a:bodyPr/>
                    <a:lstStyle/>
                    <a:p>
                      <a:pPr algn="l" fontAlgn="b"/>
                      <a:r>
                        <a:rPr lang="en-IN" sz="1100" b="0" i="0" u="none" strike="noStrike">
                          <a:solidFill>
                            <a:srgbClr val="000000"/>
                          </a:solidFill>
                          <a:effectLst/>
                          <a:latin typeface="Calibri" panose="020F0502020204030204" pitchFamily="34" charset="0"/>
                        </a:rPr>
                        <a:t>Apr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39.356</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Apr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39.382</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Apr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39.409</a:t>
                      </a:r>
                    </a:p>
                  </a:txBody>
                  <a:tcPr marL="6350" marR="6350" marT="6350" marB="0" anchor="b">
                    <a:lnL>
                      <a:noFill/>
                    </a:lnL>
                    <a:lnR>
                      <a:noFill/>
                    </a:lnR>
                    <a:lnT>
                      <a:noFill/>
                    </a:lnT>
                    <a:lnB>
                      <a:noFill/>
                    </a:lnB>
                    <a:noFill/>
                  </a:tcPr>
                </a:tc>
                <a:extLst>
                  <a:ext uri="{0D108BD9-81ED-4DB2-BD59-A6C34878D82A}">
                    <a16:rowId xmlns:a16="http://schemas.microsoft.com/office/drawing/2014/main" val="3740261988"/>
                  </a:ext>
                </a:extLst>
              </a:tr>
              <a:tr h="323374">
                <a:tc>
                  <a:txBody>
                    <a:bodyPr/>
                    <a:lstStyle/>
                    <a:p>
                      <a:pPr algn="l" fontAlgn="b"/>
                      <a:r>
                        <a:rPr lang="en-IN" sz="1100" b="0" i="0" u="none" strike="noStrike">
                          <a:solidFill>
                            <a:srgbClr val="000000"/>
                          </a:solidFill>
                          <a:effectLst/>
                          <a:latin typeface="Calibri" panose="020F0502020204030204" pitchFamily="34" charset="0"/>
                        </a:rPr>
                        <a:t>May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33.654</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May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33.537</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May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33.42</a:t>
                      </a:r>
                    </a:p>
                  </a:txBody>
                  <a:tcPr marL="6350" marR="6350" marT="6350" marB="0" anchor="b">
                    <a:lnL>
                      <a:noFill/>
                    </a:lnL>
                    <a:lnR>
                      <a:noFill/>
                    </a:lnR>
                    <a:lnT>
                      <a:noFill/>
                    </a:lnT>
                    <a:lnB>
                      <a:noFill/>
                    </a:lnB>
                    <a:noFill/>
                  </a:tcPr>
                </a:tc>
                <a:extLst>
                  <a:ext uri="{0D108BD9-81ED-4DB2-BD59-A6C34878D82A}">
                    <a16:rowId xmlns:a16="http://schemas.microsoft.com/office/drawing/2014/main" val="254594140"/>
                  </a:ext>
                </a:extLst>
              </a:tr>
              <a:tr h="323374">
                <a:tc>
                  <a:txBody>
                    <a:bodyPr/>
                    <a:lstStyle/>
                    <a:p>
                      <a:pPr algn="l" fontAlgn="b"/>
                      <a:r>
                        <a:rPr lang="en-IN" sz="1100" b="0" i="0" u="none" strike="noStrike">
                          <a:solidFill>
                            <a:srgbClr val="000000"/>
                          </a:solidFill>
                          <a:effectLst/>
                          <a:latin typeface="Calibri" panose="020F0502020204030204" pitchFamily="34" charset="0"/>
                        </a:rPr>
                        <a:t>Jun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31.191</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Jun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31.089</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Jun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30.988</a:t>
                      </a:r>
                    </a:p>
                  </a:txBody>
                  <a:tcPr marL="6350" marR="6350" marT="6350" marB="0" anchor="b">
                    <a:lnL>
                      <a:noFill/>
                    </a:lnL>
                    <a:lnR>
                      <a:noFill/>
                    </a:lnR>
                    <a:lnT>
                      <a:noFill/>
                    </a:lnT>
                    <a:lnB>
                      <a:noFill/>
                    </a:lnB>
                    <a:noFill/>
                  </a:tcPr>
                </a:tc>
                <a:extLst>
                  <a:ext uri="{0D108BD9-81ED-4DB2-BD59-A6C34878D82A}">
                    <a16:rowId xmlns:a16="http://schemas.microsoft.com/office/drawing/2014/main" val="4202369446"/>
                  </a:ext>
                </a:extLst>
              </a:tr>
              <a:tr h="323374">
                <a:tc>
                  <a:txBody>
                    <a:bodyPr/>
                    <a:lstStyle/>
                    <a:p>
                      <a:pPr algn="l" fontAlgn="b"/>
                      <a:r>
                        <a:rPr lang="en-IN" sz="1100" b="0" i="0" u="none" strike="noStrike">
                          <a:solidFill>
                            <a:srgbClr val="000000"/>
                          </a:solidFill>
                          <a:effectLst/>
                          <a:latin typeface="Calibri" panose="020F0502020204030204" pitchFamily="34" charset="0"/>
                        </a:rPr>
                        <a:t>Jul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29.942</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Jul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29.92</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Jul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29.899</a:t>
                      </a:r>
                    </a:p>
                  </a:txBody>
                  <a:tcPr marL="6350" marR="6350" marT="6350" marB="0" anchor="b">
                    <a:lnL>
                      <a:noFill/>
                    </a:lnL>
                    <a:lnR>
                      <a:noFill/>
                    </a:lnR>
                    <a:lnT>
                      <a:noFill/>
                    </a:lnT>
                    <a:lnB>
                      <a:noFill/>
                    </a:lnB>
                    <a:noFill/>
                  </a:tcPr>
                </a:tc>
                <a:extLst>
                  <a:ext uri="{0D108BD9-81ED-4DB2-BD59-A6C34878D82A}">
                    <a16:rowId xmlns:a16="http://schemas.microsoft.com/office/drawing/2014/main" val="3844311556"/>
                  </a:ext>
                </a:extLst>
              </a:tr>
              <a:tr h="323374">
                <a:tc>
                  <a:txBody>
                    <a:bodyPr/>
                    <a:lstStyle/>
                    <a:p>
                      <a:pPr algn="l" fontAlgn="b"/>
                      <a:r>
                        <a:rPr lang="en-IN" sz="1100" b="0" i="0" u="none" strike="noStrike">
                          <a:solidFill>
                            <a:srgbClr val="000000"/>
                          </a:solidFill>
                          <a:effectLst/>
                          <a:latin typeface="Calibri" panose="020F0502020204030204" pitchFamily="34" charset="0"/>
                        </a:rPr>
                        <a:t>Aug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36.089</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Aug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36.247</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Aug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36.404</a:t>
                      </a:r>
                    </a:p>
                  </a:txBody>
                  <a:tcPr marL="6350" marR="6350" marT="6350" marB="0" anchor="b">
                    <a:lnL>
                      <a:noFill/>
                    </a:lnL>
                    <a:lnR>
                      <a:noFill/>
                    </a:lnR>
                    <a:lnT>
                      <a:noFill/>
                    </a:lnT>
                    <a:lnB>
                      <a:noFill/>
                    </a:lnB>
                    <a:noFill/>
                  </a:tcPr>
                </a:tc>
                <a:extLst>
                  <a:ext uri="{0D108BD9-81ED-4DB2-BD59-A6C34878D82A}">
                    <a16:rowId xmlns:a16="http://schemas.microsoft.com/office/drawing/2014/main" val="2127622183"/>
                  </a:ext>
                </a:extLst>
              </a:tr>
              <a:tr h="323374">
                <a:tc>
                  <a:txBody>
                    <a:bodyPr/>
                    <a:lstStyle/>
                    <a:p>
                      <a:pPr algn="l" fontAlgn="b"/>
                      <a:r>
                        <a:rPr lang="en-IN" sz="1100" b="0" i="0" u="none" strike="noStrike">
                          <a:solidFill>
                            <a:srgbClr val="000000"/>
                          </a:solidFill>
                          <a:effectLst/>
                          <a:latin typeface="Calibri" panose="020F0502020204030204" pitchFamily="34" charset="0"/>
                        </a:rPr>
                        <a:t>Sep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30.69</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Sep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30.597</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Sep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30.504</a:t>
                      </a:r>
                    </a:p>
                  </a:txBody>
                  <a:tcPr marL="6350" marR="6350" marT="6350" marB="0" anchor="b">
                    <a:lnL>
                      <a:noFill/>
                    </a:lnL>
                    <a:lnR>
                      <a:noFill/>
                    </a:lnR>
                    <a:lnT>
                      <a:noFill/>
                    </a:lnT>
                    <a:lnB>
                      <a:noFill/>
                    </a:lnB>
                    <a:noFill/>
                  </a:tcPr>
                </a:tc>
                <a:extLst>
                  <a:ext uri="{0D108BD9-81ED-4DB2-BD59-A6C34878D82A}">
                    <a16:rowId xmlns:a16="http://schemas.microsoft.com/office/drawing/2014/main" val="3786963227"/>
                  </a:ext>
                </a:extLst>
              </a:tr>
              <a:tr h="323374">
                <a:tc>
                  <a:txBody>
                    <a:bodyPr/>
                    <a:lstStyle/>
                    <a:p>
                      <a:pPr algn="l" fontAlgn="b"/>
                      <a:r>
                        <a:rPr lang="en-IN" sz="1100" b="0" i="0" u="none" strike="noStrike">
                          <a:solidFill>
                            <a:srgbClr val="000000"/>
                          </a:solidFill>
                          <a:effectLst/>
                          <a:latin typeface="Calibri" panose="020F0502020204030204" pitchFamily="34" charset="0"/>
                        </a:rPr>
                        <a:t>Oct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31.745</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Oct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31.734</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Oct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31.723</a:t>
                      </a:r>
                    </a:p>
                  </a:txBody>
                  <a:tcPr marL="6350" marR="6350" marT="6350" marB="0" anchor="b">
                    <a:lnL>
                      <a:noFill/>
                    </a:lnL>
                    <a:lnR>
                      <a:noFill/>
                    </a:lnR>
                    <a:lnT>
                      <a:noFill/>
                    </a:lnT>
                    <a:lnB>
                      <a:noFill/>
                    </a:lnB>
                    <a:noFill/>
                  </a:tcPr>
                </a:tc>
                <a:extLst>
                  <a:ext uri="{0D108BD9-81ED-4DB2-BD59-A6C34878D82A}">
                    <a16:rowId xmlns:a16="http://schemas.microsoft.com/office/drawing/2014/main" val="2123667102"/>
                  </a:ext>
                </a:extLst>
              </a:tr>
              <a:tr h="323374">
                <a:tc>
                  <a:txBody>
                    <a:bodyPr/>
                    <a:lstStyle/>
                    <a:p>
                      <a:pPr algn="l" fontAlgn="b"/>
                      <a:r>
                        <a:rPr lang="en-IN" sz="1100" b="0" i="0" u="none" strike="noStrike">
                          <a:solidFill>
                            <a:srgbClr val="000000"/>
                          </a:solidFill>
                          <a:effectLst/>
                          <a:latin typeface="Calibri" panose="020F0502020204030204" pitchFamily="34" charset="0"/>
                        </a:rPr>
                        <a:t>Nov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29.111</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Nov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29.107</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Nov 1, 2030</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29.103</a:t>
                      </a:r>
                    </a:p>
                  </a:txBody>
                  <a:tcPr marL="6350" marR="6350" marT="6350" marB="0" anchor="b">
                    <a:lnL>
                      <a:noFill/>
                    </a:lnL>
                    <a:lnR>
                      <a:noFill/>
                    </a:lnR>
                    <a:lnT>
                      <a:noFill/>
                    </a:lnT>
                    <a:lnB>
                      <a:noFill/>
                    </a:lnB>
                    <a:noFill/>
                  </a:tcPr>
                </a:tc>
                <a:extLst>
                  <a:ext uri="{0D108BD9-81ED-4DB2-BD59-A6C34878D82A}">
                    <a16:rowId xmlns:a16="http://schemas.microsoft.com/office/drawing/2014/main" val="289806182"/>
                  </a:ext>
                </a:extLst>
              </a:tr>
              <a:tr h="323374">
                <a:tc>
                  <a:txBody>
                    <a:bodyPr/>
                    <a:lstStyle/>
                    <a:p>
                      <a:pPr algn="l" fontAlgn="b"/>
                      <a:r>
                        <a:rPr lang="en-IN" sz="1100" b="0" i="0" u="none" strike="noStrike">
                          <a:solidFill>
                            <a:srgbClr val="000000"/>
                          </a:solidFill>
                          <a:effectLst/>
                          <a:latin typeface="Calibri" panose="020F0502020204030204" pitchFamily="34" charset="0"/>
                        </a:rPr>
                        <a:t>Dec 1, 2028</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29.936</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Dec 1, 2029</a:t>
                      </a:r>
                    </a:p>
                  </a:txBody>
                  <a:tcPr marL="6350" marR="6350" marT="6350" marB="0" anchor="b">
                    <a:lnL>
                      <a:noFill/>
                    </a:lnL>
                    <a:lnR>
                      <a:noFill/>
                    </a:lnR>
                    <a:lnT>
                      <a:noFill/>
                    </a:lnT>
                    <a:lnB>
                      <a:noFill/>
                    </a:lnB>
                    <a:noFill/>
                  </a:tcPr>
                </a:tc>
                <a:tc>
                  <a:txBody>
                    <a:bodyPr/>
                    <a:lstStyle/>
                    <a:p>
                      <a:pPr algn="r" fontAlgn="b"/>
                      <a:r>
                        <a:rPr lang="en-IN" sz="1100" b="0" i="0" u="none" strike="noStrike">
                          <a:solidFill>
                            <a:srgbClr val="000000"/>
                          </a:solidFill>
                          <a:effectLst/>
                          <a:latin typeface="Calibri" panose="020F0502020204030204" pitchFamily="34" charset="0"/>
                        </a:rPr>
                        <a:t>29.923</a:t>
                      </a:r>
                    </a:p>
                  </a:txBody>
                  <a:tcPr marL="6350" marR="6350" marT="6350" marB="0" anchor="b">
                    <a:lnL>
                      <a:noFill/>
                    </a:lnL>
                    <a:lnR>
                      <a:noFill/>
                    </a:lnR>
                    <a:lnT>
                      <a:noFill/>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noFill/>
                  </a:tcPr>
                </a:tc>
                <a:tc>
                  <a:txBody>
                    <a:bodyPr/>
                    <a:lstStyle/>
                    <a:p>
                      <a:pPr algn="l" fontAlgn="b"/>
                      <a:r>
                        <a:rPr lang="en-IN" sz="1100" b="0" i="0" u="none" strike="noStrike">
                          <a:solidFill>
                            <a:srgbClr val="000000"/>
                          </a:solidFill>
                          <a:effectLst/>
                          <a:latin typeface="Calibri" panose="020F0502020204030204" pitchFamily="34" charset="0"/>
                        </a:rPr>
                        <a:t>Dec 1, 2030</a:t>
                      </a:r>
                    </a:p>
                  </a:txBody>
                  <a:tcPr marL="6350" marR="6350" marT="6350" marB="0" anchor="b">
                    <a:lnL>
                      <a:noFill/>
                    </a:lnL>
                    <a:lnR>
                      <a:noFill/>
                    </a:lnR>
                    <a:lnT>
                      <a:noFill/>
                    </a:lnT>
                    <a:lnB>
                      <a:noFill/>
                    </a:lnB>
                    <a:noFill/>
                  </a:tcPr>
                </a:tc>
                <a:tc>
                  <a:txBody>
                    <a:bodyPr/>
                    <a:lstStyle/>
                    <a:p>
                      <a:pPr algn="r" fontAlgn="b"/>
                      <a:r>
                        <a:rPr lang="en-IN" sz="1100" b="0" i="0" u="none" strike="noStrike" dirty="0">
                          <a:solidFill>
                            <a:srgbClr val="000000"/>
                          </a:solidFill>
                          <a:effectLst/>
                          <a:latin typeface="Calibri" panose="020F0502020204030204" pitchFamily="34" charset="0"/>
                        </a:rPr>
                        <a:t>29.911</a:t>
                      </a:r>
                    </a:p>
                  </a:txBody>
                  <a:tcPr marL="6350" marR="6350" marT="6350" marB="0" anchor="b">
                    <a:lnL>
                      <a:noFill/>
                    </a:lnL>
                    <a:lnR>
                      <a:noFill/>
                    </a:lnR>
                    <a:lnT>
                      <a:noFill/>
                    </a:lnT>
                    <a:lnB>
                      <a:noFill/>
                    </a:lnB>
                    <a:noFill/>
                  </a:tcPr>
                </a:tc>
                <a:extLst>
                  <a:ext uri="{0D108BD9-81ED-4DB2-BD59-A6C34878D82A}">
                    <a16:rowId xmlns:a16="http://schemas.microsoft.com/office/drawing/2014/main" val="389279068"/>
                  </a:ext>
                </a:extLst>
              </a:tr>
            </a:tbl>
          </a:graphicData>
        </a:graphic>
      </p:graphicFrame>
    </p:spTree>
    <p:extLst>
      <p:ext uri="{BB962C8B-B14F-4D97-AF65-F5344CB8AC3E}">
        <p14:creationId xmlns:p14="http://schemas.microsoft.com/office/powerpoint/2010/main" val="3969996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A9E4-5ABE-BDAB-3974-59506244C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96672-D0C7-C26C-4E12-FDDA7A022EB2}"/>
              </a:ext>
            </a:extLst>
          </p:cNvPr>
          <p:cNvSpPr>
            <a:spLocks noGrp="1"/>
          </p:cNvSpPr>
          <p:nvPr>
            <p:ph type="title"/>
          </p:nvPr>
        </p:nvSpPr>
        <p:spPr>
          <a:xfrm>
            <a:off x="914400" y="1057274"/>
            <a:ext cx="6085490" cy="1055305"/>
          </a:xfrm>
        </p:spPr>
        <p:txBody>
          <a:bodyPr/>
          <a:lstStyle/>
          <a:p>
            <a:r>
              <a:rPr lang="en-US" dirty="0"/>
              <a:t>Land use land cover (</a:t>
            </a:r>
            <a:r>
              <a:rPr lang="en-US" dirty="0" err="1"/>
              <a:t>lulc</a:t>
            </a:r>
            <a:r>
              <a:rPr lang="en-US" dirty="0"/>
              <a:t>):-</a:t>
            </a:r>
          </a:p>
        </p:txBody>
      </p:sp>
      <p:sp>
        <p:nvSpPr>
          <p:cNvPr id="3" name="Text Placeholder 2">
            <a:extLst>
              <a:ext uri="{FF2B5EF4-FFF2-40B4-BE49-F238E27FC236}">
                <a16:creationId xmlns:a16="http://schemas.microsoft.com/office/drawing/2014/main" id="{98270234-1276-D783-D26E-CFFEFAB69EBF}"/>
              </a:ext>
            </a:extLst>
          </p:cNvPr>
          <p:cNvSpPr>
            <a:spLocks noGrp="1"/>
          </p:cNvSpPr>
          <p:nvPr>
            <p:ph idx="1"/>
          </p:nvPr>
        </p:nvSpPr>
        <p:spPr>
          <a:xfrm>
            <a:off x="756745" y="2862451"/>
            <a:ext cx="5759669" cy="3622431"/>
          </a:xfrm>
        </p:spPr>
        <p:txBody>
          <a:bodyPr>
            <a:noAutofit/>
          </a:bodyPr>
          <a:lstStyle/>
          <a:p>
            <a:r>
              <a:rPr lang="en-US" sz="1800" dirty="0"/>
              <a:t>It is a crucial concept in environmental and geographical studies, representing two related but distinct aspects of the Earth’s surface:</a:t>
            </a:r>
          </a:p>
          <a:p>
            <a:pPr>
              <a:buFont typeface="+mj-lt"/>
              <a:buAutoNum type="arabicPeriod"/>
            </a:pPr>
            <a:r>
              <a:rPr lang="en-US" sz="1800" b="1" dirty="0"/>
              <a:t>Land Cover</a:t>
            </a:r>
            <a:r>
              <a:rPr lang="en-US" sz="1800" dirty="0"/>
              <a:t>: Refers to the physical material on the surface of the Earth, such as vegetation, water bodies, bare soil, built-up areas, and more. This aspect describes what is actually present on the land (e.g., forest, grassland, agricultural fields).</a:t>
            </a:r>
          </a:p>
          <a:p>
            <a:pPr>
              <a:buFont typeface="+mj-lt"/>
              <a:buAutoNum type="arabicPeriod"/>
            </a:pPr>
            <a:r>
              <a:rPr lang="en-US" sz="1800" b="1" dirty="0"/>
              <a:t>Land Use</a:t>
            </a:r>
            <a:r>
              <a:rPr lang="en-US" sz="1800" dirty="0"/>
              <a:t>: Refers to the human activities or purposes that are associated with a specific land cover. This includes how people use the land for agriculture, residential or commercial purposes, recreation, conservation, and industrial activities.</a:t>
            </a:r>
          </a:p>
        </p:txBody>
      </p:sp>
      <p:pic>
        <p:nvPicPr>
          <p:cNvPr id="5" name="Picture 4">
            <a:extLst>
              <a:ext uri="{FF2B5EF4-FFF2-40B4-BE49-F238E27FC236}">
                <a16:creationId xmlns:a16="http://schemas.microsoft.com/office/drawing/2014/main" id="{EC81CF0C-FE52-8DAE-8590-21AC62C5278A}"/>
              </a:ext>
            </a:extLst>
          </p:cNvPr>
          <p:cNvPicPr>
            <a:picLocks noChangeAspect="1"/>
          </p:cNvPicPr>
          <p:nvPr/>
        </p:nvPicPr>
        <p:blipFill>
          <a:blip r:embed="rId3"/>
          <a:stretch>
            <a:fillRect/>
          </a:stretch>
        </p:blipFill>
        <p:spPr>
          <a:xfrm>
            <a:off x="6516414" y="373118"/>
            <a:ext cx="5161870" cy="37811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4204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20</a:t>
            </a:fld>
            <a:endParaRPr lang="en-US" dirty="0"/>
          </a:p>
        </p:txBody>
      </p:sp>
      <p:pic>
        <p:nvPicPr>
          <p:cNvPr id="6" name="Picture 5">
            <a:extLst>
              <a:ext uri="{FF2B5EF4-FFF2-40B4-BE49-F238E27FC236}">
                <a16:creationId xmlns:a16="http://schemas.microsoft.com/office/drawing/2014/main" id="{A76F606B-C7E2-A1F1-49B1-63A530EE13C5}"/>
              </a:ext>
            </a:extLst>
          </p:cNvPr>
          <p:cNvPicPr>
            <a:picLocks noChangeAspect="1"/>
          </p:cNvPicPr>
          <p:nvPr/>
        </p:nvPicPr>
        <p:blipFill>
          <a:blip r:embed="rId3"/>
          <a:stretch>
            <a:fillRect/>
          </a:stretch>
        </p:blipFill>
        <p:spPr>
          <a:xfrm>
            <a:off x="1571253" y="1245919"/>
            <a:ext cx="9771647" cy="4822371"/>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1418405"/>
          </a:xfrm>
        </p:spPr>
        <p:txBody>
          <a:bodyPr/>
          <a:lstStyle/>
          <a:p>
            <a:r>
              <a:rPr lang="en-US" sz="6000" dirty="0"/>
              <a:t>Thank you</a:t>
            </a:r>
          </a:p>
        </p:txBody>
      </p:sp>
      <p:sp>
        <p:nvSpPr>
          <p:cNvPr id="4" name="TextBox 3">
            <a:extLst>
              <a:ext uri="{FF2B5EF4-FFF2-40B4-BE49-F238E27FC236}">
                <a16:creationId xmlns:a16="http://schemas.microsoft.com/office/drawing/2014/main" id="{DD5A8B97-E5FA-A74A-5958-BBA1258E1A14}"/>
              </a:ext>
            </a:extLst>
          </p:cNvPr>
          <p:cNvSpPr txBox="1"/>
          <p:nvPr/>
        </p:nvSpPr>
        <p:spPr>
          <a:xfrm>
            <a:off x="914401" y="3429000"/>
            <a:ext cx="5474524" cy="2031325"/>
          </a:xfrm>
          <a:prstGeom prst="rect">
            <a:avLst/>
          </a:prstGeom>
          <a:noFill/>
        </p:spPr>
        <p:txBody>
          <a:bodyPr wrap="square" rtlCol="0">
            <a:spAutoFit/>
          </a:bodyPr>
          <a:lstStyle/>
          <a:p>
            <a:r>
              <a:rPr lang="en-US" dirty="0"/>
              <a:t>SPECIAL THANKS :- </a:t>
            </a:r>
          </a:p>
          <a:p>
            <a:r>
              <a:rPr lang="en-US" dirty="0"/>
              <a:t>TA MAYANK UPADHYAY SIR</a:t>
            </a:r>
          </a:p>
          <a:p>
            <a:r>
              <a:rPr lang="en-US" dirty="0">
                <a:hlinkClick r:id="rId3"/>
              </a:rPr>
              <a:t>Assessing the impact of land use land cover changes on land surface temperature over Pune city, India – ScienceDirect</a:t>
            </a:r>
            <a:endParaRPr lang="en-US" dirty="0"/>
          </a:p>
          <a:p>
            <a:r>
              <a:rPr lang="en-IN" b="0" i="0" dirty="0">
                <a:solidFill>
                  <a:srgbClr val="1F1F1F"/>
                </a:solidFill>
                <a:effectLst/>
                <a:latin typeface="ElsevierSans"/>
              </a:rPr>
              <a:t>Kashyap Jyoti </a:t>
            </a:r>
            <a:r>
              <a:rPr lang="en-IN" b="0" i="0" dirty="0" err="1">
                <a:solidFill>
                  <a:srgbClr val="1F1F1F"/>
                </a:solidFill>
                <a:effectLst/>
                <a:latin typeface="ElsevierSans"/>
              </a:rPr>
              <a:t>Gohain</a:t>
            </a:r>
            <a:r>
              <a:rPr lang="en-IN" dirty="0">
                <a:solidFill>
                  <a:srgbClr val="1F1F1F"/>
                </a:solidFill>
                <a:latin typeface="ElsevierSans"/>
              </a:rPr>
              <a:t>, </a:t>
            </a:r>
            <a:r>
              <a:rPr lang="en-IN" b="0" i="0" dirty="0">
                <a:solidFill>
                  <a:srgbClr val="1F1F1F"/>
                </a:solidFill>
                <a:effectLst/>
                <a:latin typeface="ElsevierSans"/>
              </a:rPr>
              <a:t>Pir Mohammad</a:t>
            </a:r>
            <a:r>
              <a:rPr lang="en-IN" dirty="0">
                <a:solidFill>
                  <a:srgbClr val="1F1F1F"/>
                </a:solidFill>
                <a:latin typeface="ElsevierSans"/>
              </a:rPr>
              <a:t>, </a:t>
            </a:r>
            <a:br>
              <a:rPr lang="en-IN" b="0" i="0" dirty="0">
                <a:solidFill>
                  <a:srgbClr val="1F1F1F"/>
                </a:solidFill>
                <a:effectLst/>
                <a:latin typeface="ElsevierSans"/>
              </a:rPr>
            </a:br>
            <a:r>
              <a:rPr lang="en-IN" b="0" i="0" dirty="0">
                <a:solidFill>
                  <a:srgbClr val="1F1F1F"/>
                </a:solidFill>
                <a:effectLst/>
                <a:latin typeface="ElsevierSans"/>
              </a:rPr>
              <a:t>Ajanta Goswami</a:t>
            </a:r>
            <a:endParaRPr lang="en-IN" dirty="0"/>
          </a:p>
        </p:txBody>
      </p:sp>
      <p:sp>
        <p:nvSpPr>
          <p:cNvPr id="5" name="Rectangle 1">
            <a:extLst>
              <a:ext uri="{FF2B5EF4-FFF2-40B4-BE49-F238E27FC236}">
                <a16:creationId xmlns:a16="http://schemas.microsoft.com/office/drawing/2014/main" id="{6DE300BC-371C-E463-FB55-4C05509850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F1F1F"/>
                </a:solidFill>
                <a:effectLst/>
                <a:latin typeface="ElsevierSans"/>
              </a:rPr>
              <a:t>, ,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EFBD5766-C661-F7CB-47BB-C42C9F17C4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F1F1F"/>
                </a:solidFill>
                <a:effectLst/>
                <a:latin typeface="ElsevierSans"/>
              </a:rPr>
              <a:t>, ,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304800" y="578069"/>
            <a:ext cx="7193280" cy="1030014"/>
          </a:xfrm>
        </p:spPr>
        <p:txBody>
          <a:bodyPr/>
          <a:lstStyle/>
          <a:p>
            <a:r>
              <a:rPr lang="en-US" dirty="0"/>
              <a:t>LAND USE LAND COVER (LULC)-2001:- </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pic>
        <p:nvPicPr>
          <p:cNvPr id="6" name="Picture 5">
            <a:extLst>
              <a:ext uri="{FF2B5EF4-FFF2-40B4-BE49-F238E27FC236}">
                <a16:creationId xmlns:a16="http://schemas.microsoft.com/office/drawing/2014/main" id="{75B89887-A649-69ED-1813-028E4EC21AFB}"/>
              </a:ext>
            </a:extLst>
          </p:cNvPr>
          <p:cNvPicPr>
            <a:picLocks noChangeAspect="1"/>
          </p:cNvPicPr>
          <p:nvPr/>
        </p:nvPicPr>
        <p:blipFill>
          <a:blip r:embed="rId3"/>
          <a:srcRect l="14854" t="9191" r="29042" b="14221"/>
          <a:stretch/>
        </p:blipFill>
        <p:spPr>
          <a:xfrm>
            <a:off x="609600" y="1944413"/>
            <a:ext cx="6253655" cy="4213030"/>
          </a:xfrm>
          <a:prstGeom prst="rect">
            <a:avLst/>
          </a:prstGeom>
          <a:ln w="38100">
            <a:solidFill>
              <a:schemeClr val="tx1"/>
            </a:solidFill>
          </a:ln>
        </p:spPr>
      </p:pic>
    </p:spTree>
    <p:extLst>
      <p:ext uri="{BB962C8B-B14F-4D97-AF65-F5344CB8AC3E}">
        <p14:creationId xmlns:p14="http://schemas.microsoft.com/office/powerpoint/2010/main" val="391321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457E-1C32-57BF-39C9-916E7CA84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7248E-F3FD-32BA-5B09-06AEBA8A57C2}"/>
              </a:ext>
            </a:extLst>
          </p:cNvPr>
          <p:cNvSpPr>
            <a:spLocks noGrp="1"/>
          </p:cNvSpPr>
          <p:nvPr>
            <p:ph type="title"/>
          </p:nvPr>
        </p:nvSpPr>
        <p:spPr>
          <a:xfrm>
            <a:off x="304800" y="578069"/>
            <a:ext cx="7193280" cy="1030014"/>
          </a:xfrm>
        </p:spPr>
        <p:txBody>
          <a:bodyPr/>
          <a:lstStyle/>
          <a:p>
            <a:r>
              <a:rPr lang="en-US" dirty="0"/>
              <a:t>LAND USE LAND COVER (LULC)-2010:- </a:t>
            </a:r>
          </a:p>
        </p:txBody>
      </p:sp>
      <p:sp>
        <p:nvSpPr>
          <p:cNvPr id="4" name="Slide Number Placeholder 3">
            <a:extLst>
              <a:ext uri="{FF2B5EF4-FFF2-40B4-BE49-F238E27FC236}">
                <a16:creationId xmlns:a16="http://schemas.microsoft.com/office/drawing/2014/main" id="{06B24AAC-83B6-0FD1-4DD6-FA5B70396A74}"/>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dirty="0"/>
          </a:p>
        </p:txBody>
      </p:sp>
      <p:pic>
        <p:nvPicPr>
          <p:cNvPr id="9" name="Picture 8">
            <a:extLst>
              <a:ext uri="{FF2B5EF4-FFF2-40B4-BE49-F238E27FC236}">
                <a16:creationId xmlns:a16="http://schemas.microsoft.com/office/drawing/2014/main" id="{E559A428-6DBB-51BA-0C98-EC8764592AF2}"/>
              </a:ext>
            </a:extLst>
          </p:cNvPr>
          <p:cNvPicPr>
            <a:picLocks noChangeAspect="1"/>
          </p:cNvPicPr>
          <p:nvPr/>
        </p:nvPicPr>
        <p:blipFill>
          <a:blip r:embed="rId3"/>
          <a:srcRect l="16264" t="11723" r="31061" b="17119"/>
          <a:stretch/>
        </p:blipFill>
        <p:spPr>
          <a:xfrm>
            <a:off x="671639" y="2217219"/>
            <a:ext cx="5911231" cy="3940820"/>
          </a:xfrm>
          <a:prstGeom prst="rect">
            <a:avLst/>
          </a:prstGeom>
          <a:effectLst/>
        </p:spPr>
      </p:pic>
    </p:spTree>
    <p:extLst>
      <p:ext uri="{BB962C8B-B14F-4D97-AF65-F5344CB8AC3E}">
        <p14:creationId xmlns:p14="http://schemas.microsoft.com/office/powerpoint/2010/main" val="280163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8AC54-94D4-4897-B088-489CDE47B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8504F-6456-95AF-066E-D64642A2887A}"/>
              </a:ext>
            </a:extLst>
          </p:cNvPr>
          <p:cNvSpPr>
            <a:spLocks noGrp="1"/>
          </p:cNvSpPr>
          <p:nvPr>
            <p:ph type="title"/>
          </p:nvPr>
        </p:nvSpPr>
        <p:spPr>
          <a:xfrm>
            <a:off x="304800" y="578069"/>
            <a:ext cx="7193280" cy="1030014"/>
          </a:xfrm>
        </p:spPr>
        <p:txBody>
          <a:bodyPr/>
          <a:lstStyle/>
          <a:p>
            <a:r>
              <a:rPr lang="en-US" dirty="0"/>
              <a:t>LAND USE LAND COVER (LULC)-2022:- </a:t>
            </a:r>
          </a:p>
        </p:txBody>
      </p:sp>
      <p:sp>
        <p:nvSpPr>
          <p:cNvPr id="4" name="Slide Number Placeholder 3">
            <a:extLst>
              <a:ext uri="{FF2B5EF4-FFF2-40B4-BE49-F238E27FC236}">
                <a16:creationId xmlns:a16="http://schemas.microsoft.com/office/drawing/2014/main" id="{18B43ACA-30FA-FD87-CEFE-6E2016E20F2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pic>
        <p:nvPicPr>
          <p:cNvPr id="5" name="Picture 4">
            <a:extLst>
              <a:ext uri="{FF2B5EF4-FFF2-40B4-BE49-F238E27FC236}">
                <a16:creationId xmlns:a16="http://schemas.microsoft.com/office/drawing/2014/main" id="{80AF333A-58A5-182E-7626-C89437454D36}"/>
              </a:ext>
            </a:extLst>
          </p:cNvPr>
          <p:cNvPicPr>
            <a:picLocks noChangeAspect="1"/>
          </p:cNvPicPr>
          <p:nvPr/>
        </p:nvPicPr>
        <p:blipFill>
          <a:blip r:embed="rId3"/>
          <a:srcRect l="16376" t="11196" r="30141" b="17000"/>
          <a:stretch/>
        </p:blipFill>
        <p:spPr>
          <a:xfrm>
            <a:off x="609600" y="2273862"/>
            <a:ext cx="5861516" cy="3883581"/>
          </a:xfrm>
          <a:prstGeom prst="rect">
            <a:avLst/>
          </a:prstGeom>
          <a:ln w="38100">
            <a:solidFill>
              <a:schemeClr val="tx1"/>
            </a:solidFill>
          </a:ln>
        </p:spPr>
      </p:pic>
    </p:spTree>
    <p:extLst>
      <p:ext uri="{BB962C8B-B14F-4D97-AF65-F5344CB8AC3E}">
        <p14:creationId xmlns:p14="http://schemas.microsoft.com/office/powerpoint/2010/main" val="132735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85522" y="0"/>
            <a:ext cx="6627377" cy="1084334"/>
          </a:xfrm>
        </p:spPr>
        <p:txBody>
          <a:bodyPr/>
          <a:lstStyle/>
          <a:p>
            <a:r>
              <a:rPr lang="en-US" dirty="0"/>
              <a:t>ANNUAL LULC maps:-</a:t>
            </a:r>
          </a:p>
        </p:txBody>
      </p:sp>
      <p:pic>
        <p:nvPicPr>
          <p:cNvPr id="8" name="Picture 7">
            <a:extLst>
              <a:ext uri="{FF2B5EF4-FFF2-40B4-BE49-F238E27FC236}">
                <a16:creationId xmlns:a16="http://schemas.microsoft.com/office/drawing/2014/main" id="{1CD3306F-3904-3867-84CF-BD38F1D7A198}"/>
              </a:ext>
            </a:extLst>
          </p:cNvPr>
          <p:cNvPicPr>
            <a:picLocks noChangeAspect="1"/>
          </p:cNvPicPr>
          <p:nvPr/>
        </p:nvPicPr>
        <p:blipFill>
          <a:blip r:embed="rId3"/>
          <a:stretch>
            <a:fillRect/>
          </a:stretch>
        </p:blipFill>
        <p:spPr>
          <a:xfrm>
            <a:off x="7404213" y="3186749"/>
            <a:ext cx="3998031" cy="334328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0" name="Picture 9">
            <a:extLst>
              <a:ext uri="{FF2B5EF4-FFF2-40B4-BE49-F238E27FC236}">
                <a16:creationId xmlns:a16="http://schemas.microsoft.com/office/drawing/2014/main" id="{54DAF66C-BD06-7BBA-8FCF-F990AAAAE882}"/>
              </a:ext>
            </a:extLst>
          </p:cNvPr>
          <p:cNvPicPr>
            <a:picLocks noChangeAspect="1"/>
          </p:cNvPicPr>
          <p:nvPr/>
        </p:nvPicPr>
        <p:blipFill>
          <a:blip r:embed="rId4"/>
          <a:stretch>
            <a:fillRect/>
          </a:stretch>
        </p:blipFill>
        <p:spPr>
          <a:xfrm>
            <a:off x="320083" y="3209002"/>
            <a:ext cx="4072911" cy="336577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1" name="Picture 10">
            <a:extLst>
              <a:ext uri="{FF2B5EF4-FFF2-40B4-BE49-F238E27FC236}">
                <a16:creationId xmlns:a16="http://schemas.microsoft.com/office/drawing/2014/main" id="{4B23AED4-F60A-7732-1869-C135BCF1764F}"/>
              </a:ext>
            </a:extLst>
          </p:cNvPr>
          <p:cNvPicPr>
            <a:picLocks noChangeAspect="1"/>
          </p:cNvPicPr>
          <p:nvPr/>
        </p:nvPicPr>
        <p:blipFill>
          <a:blip r:embed="rId5"/>
          <a:srcRect r="5650"/>
          <a:stretch/>
        </p:blipFill>
        <p:spPr>
          <a:xfrm>
            <a:off x="3799210" y="828686"/>
            <a:ext cx="4072911" cy="312352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Rectangle 11">
            <a:extLst>
              <a:ext uri="{FF2B5EF4-FFF2-40B4-BE49-F238E27FC236}">
                <a16:creationId xmlns:a16="http://schemas.microsoft.com/office/drawing/2014/main" id="{F86234A6-D137-DC0B-1EA7-9943C4A515F2}"/>
              </a:ext>
            </a:extLst>
          </p:cNvPr>
          <p:cNvSpPr/>
          <p:nvPr/>
        </p:nvSpPr>
        <p:spPr>
          <a:xfrm>
            <a:off x="457424" y="2390449"/>
            <a:ext cx="3204446" cy="923330"/>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2001</a:t>
            </a:r>
          </a:p>
        </p:txBody>
      </p:sp>
      <p:sp>
        <p:nvSpPr>
          <p:cNvPr id="14" name="TextBox 13">
            <a:extLst>
              <a:ext uri="{FF2B5EF4-FFF2-40B4-BE49-F238E27FC236}">
                <a16:creationId xmlns:a16="http://schemas.microsoft.com/office/drawing/2014/main" id="{BFB82F51-945D-E3C4-97B6-E46F6256333E}"/>
              </a:ext>
            </a:extLst>
          </p:cNvPr>
          <p:cNvSpPr txBox="1"/>
          <p:nvPr/>
        </p:nvSpPr>
        <p:spPr>
          <a:xfrm>
            <a:off x="2682510" y="3935062"/>
            <a:ext cx="6109486" cy="923330"/>
          </a:xfrm>
          <a:prstGeom prst="rect">
            <a:avLst/>
          </a:prstGeom>
          <a:noFill/>
        </p:spPr>
        <p:txBody>
          <a:bodyPr wrap="square">
            <a:spAutoFit/>
          </a:bodyPr>
          <a:lstStyle/>
          <a:p>
            <a:pPr algn="ctr"/>
            <a:r>
              <a:rPr lang="en-US" sz="5400" b="0" cap="none" spc="0" dirty="0">
                <a:ln w="0"/>
                <a:gradFill>
                  <a:gsLst>
                    <a:gs pos="21000">
                      <a:srgbClr val="53575C"/>
                    </a:gs>
                    <a:gs pos="88000">
                      <a:srgbClr val="C5C7CA"/>
                    </a:gs>
                  </a:gsLst>
                  <a:lin ang="5400000"/>
                </a:gradFill>
                <a:effectLst/>
              </a:rPr>
              <a:t>2010</a:t>
            </a:r>
          </a:p>
        </p:txBody>
      </p:sp>
      <p:sp>
        <p:nvSpPr>
          <p:cNvPr id="16" name="TextBox 15">
            <a:extLst>
              <a:ext uri="{FF2B5EF4-FFF2-40B4-BE49-F238E27FC236}">
                <a16:creationId xmlns:a16="http://schemas.microsoft.com/office/drawing/2014/main" id="{BF173052-AD58-E0EB-3ACA-4738ED930F06}"/>
              </a:ext>
            </a:extLst>
          </p:cNvPr>
          <p:cNvSpPr txBox="1"/>
          <p:nvPr/>
        </p:nvSpPr>
        <p:spPr>
          <a:xfrm>
            <a:off x="8436230" y="2369336"/>
            <a:ext cx="1933996" cy="923330"/>
          </a:xfrm>
          <a:prstGeom prst="rect">
            <a:avLst/>
          </a:prstGeom>
          <a:noFill/>
        </p:spPr>
        <p:txBody>
          <a:bodyPr wrap="square">
            <a:spAutoFit/>
          </a:bodyPr>
          <a:lstStyle/>
          <a:p>
            <a:pPr algn="ctr"/>
            <a:r>
              <a:rPr lang="en-US" sz="5400" b="0" cap="none" spc="0" dirty="0">
                <a:ln w="0"/>
                <a:gradFill>
                  <a:gsLst>
                    <a:gs pos="21000">
                      <a:srgbClr val="53575C"/>
                    </a:gs>
                    <a:gs pos="88000">
                      <a:srgbClr val="C5C7CA"/>
                    </a:gs>
                  </a:gsLst>
                  <a:lin ang="5400000"/>
                </a:gradFill>
                <a:effectLst/>
              </a:rPr>
              <a:t>2022</a:t>
            </a:r>
          </a:p>
        </p:txBody>
      </p:sp>
    </p:spTree>
    <p:extLst>
      <p:ext uri="{BB962C8B-B14F-4D97-AF65-F5344CB8AC3E}">
        <p14:creationId xmlns:p14="http://schemas.microsoft.com/office/powerpoint/2010/main" val="290649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609600" y="1057274"/>
            <a:ext cx="6390290" cy="1738478"/>
          </a:xfrm>
        </p:spPr>
        <p:txBody>
          <a:bodyPr/>
          <a:lstStyle/>
          <a:p>
            <a:r>
              <a:rPr lang="en-US" dirty="0"/>
              <a:t>Land surface temperatures(</a:t>
            </a:r>
            <a:r>
              <a:rPr lang="en-US" dirty="0" err="1"/>
              <a:t>lst</a:t>
            </a:r>
            <a:r>
              <a:rPr lang="en-US" dirty="0"/>
              <a: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609601" y="3428999"/>
            <a:ext cx="5171089" cy="2950779"/>
          </a:xfrm>
        </p:spPr>
        <p:txBody>
          <a:bodyPr>
            <a:normAutofit/>
          </a:bodyPr>
          <a:lstStyle/>
          <a:p>
            <a:r>
              <a:rPr lang="en-US" dirty="0"/>
              <a:t>refers to the temperature of the Earth's surface as measured from above, typically by satellites. It represents the heat emitted by the ground surface and includes the effects of land cover types, such as soil, vegetation, water bodies, and urban infrastructure.</a:t>
            </a:r>
          </a:p>
        </p:txBody>
      </p:sp>
      <p:pic>
        <p:nvPicPr>
          <p:cNvPr id="8" name="Picture 7">
            <a:extLst>
              <a:ext uri="{FF2B5EF4-FFF2-40B4-BE49-F238E27FC236}">
                <a16:creationId xmlns:a16="http://schemas.microsoft.com/office/drawing/2014/main" id="{6C53B083-D0E7-6F3C-20A8-4E74F50227FD}"/>
              </a:ext>
            </a:extLst>
          </p:cNvPr>
          <p:cNvPicPr>
            <a:picLocks noChangeAspect="1"/>
          </p:cNvPicPr>
          <p:nvPr/>
        </p:nvPicPr>
        <p:blipFill>
          <a:blip r:embed="rId3"/>
          <a:srcRect l="4356" r="7742"/>
          <a:stretch/>
        </p:blipFill>
        <p:spPr>
          <a:xfrm>
            <a:off x="6759780" y="378374"/>
            <a:ext cx="5060646" cy="35314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92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D7FAA-C13D-7AA4-B6FE-D03F9675B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FEC23-1C9C-CBA3-EAC5-AAF1D56AC20B}"/>
              </a:ext>
            </a:extLst>
          </p:cNvPr>
          <p:cNvSpPr>
            <a:spLocks noGrp="1"/>
          </p:cNvSpPr>
          <p:nvPr>
            <p:ph type="title"/>
          </p:nvPr>
        </p:nvSpPr>
        <p:spPr>
          <a:xfrm>
            <a:off x="485522" y="0"/>
            <a:ext cx="6627377" cy="1084334"/>
          </a:xfrm>
        </p:spPr>
        <p:txBody>
          <a:bodyPr/>
          <a:lstStyle/>
          <a:p>
            <a:r>
              <a:rPr lang="en-US" dirty="0"/>
              <a:t>ANNUAL </a:t>
            </a:r>
            <a:r>
              <a:rPr lang="en-US" dirty="0" err="1"/>
              <a:t>Lst</a:t>
            </a:r>
            <a:r>
              <a:rPr lang="en-US" dirty="0"/>
              <a:t> map:-</a:t>
            </a:r>
          </a:p>
        </p:txBody>
      </p:sp>
      <p:pic>
        <p:nvPicPr>
          <p:cNvPr id="10" name="Picture 9">
            <a:extLst>
              <a:ext uri="{FF2B5EF4-FFF2-40B4-BE49-F238E27FC236}">
                <a16:creationId xmlns:a16="http://schemas.microsoft.com/office/drawing/2014/main" id="{4CAA52DC-550A-640D-5AB6-00FC32E1DFD4}"/>
              </a:ext>
            </a:extLst>
          </p:cNvPr>
          <p:cNvPicPr>
            <a:picLocks noChangeAspect="1"/>
          </p:cNvPicPr>
          <p:nvPr/>
        </p:nvPicPr>
        <p:blipFill>
          <a:blip r:embed="rId3"/>
          <a:stretch>
            <a:fillRect/>
          </a:stretch>
        </p:blipFill>
        <p:spPr>
          <a:xfrm>
            <a:off x="8539578" y="3545061"/>
            <a:ext cx="3247697" cy="2956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106EC400-0BC3-EA77-A2D3-EB0445D388A7}"/>
              </a:ext>
            </a:extLst>
          </p:cNvPr>
          <p:cNvPicPr>
            <a:picLocks noChangeAspect="1"/>
          </p:cNvPicPr>
          <p:nvPr/>
        </p:nvPicPr>
        <p:blipFill>
          <a:blip r:embed="rId4"/>
          <a:stretch>
            <a:fillRect/>
          </a:stretch>
        </p:blipFill>
        <p:spPr>
          <a:xfrm>
            <a:off x="5411308" y="960172"/>
            <a:ext cx="3607891" cy="2908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74A16054-6EE0-6AEA-7764-32EB89EF5165}"/>
              </a:ext>
            </a:extLst>
          </p:cNvPr>
          <p:cNvPicPr>
            <a:picLocks noChangeAspect="1"/>
          </p:cNvPicPr>
          <p:nvPr/>
        </p:nvPicPr>
        <p:blipFill>
          <a:blip r:embed="rId5"/>
          <a:stretch>
            <a:fillRect/>
          </a:stretch>
        </p:blipFill>
        <p:spPr>
          <a:xfrm>
            <a:off x="284506" y="960172"/>
            <a:ext cx="3653684" cy="2908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1E4CCAF5-FBA8-0D60-5882-EE4CB09DEBAF}"/>
              </a:ext>
            </a:extLst>
          </p:cNvPr>
          <p:cNvPicPr>
            <a:picLocks noChangeAspect="1"/>
          </p:cNvPicPr>
          <p:nvPr/>
        </p:nvPicPr>
        <p:blipFill>
          <a:blip r:embed="rId6"/>
          <a:stretch>
            <a:fillRect/>
          </a:stretch>
        </p:blipFill>
        <p:spPr>
          <a:xfrm>
            <a:off x="2640044" y="3778891"/>
            <a:ext cx="3436641" cy="2722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Rectangle 24">
            <a:extLst>
              <a:ext uri="{FF2B5EF4-FFF2-40B4-BE49-F238E27FC236}">
                <a16:creationId xmlns:a16="http://schemas.microsoft.com/office/drawing/2014/main" id="{D2135FAC-498E-957A-CBC0-0CFC9FDB9D4C}"/>
              </a:ext>
            </a:extLst>
          </p:cNvPr>
          <p:cNvSpPr/>
          <p:nvPr/>
        </p:nvSpPr>
        <p:spPr>
          <a:xfrm>
            <a:off x="-256031" y="3545449"/>
            <a:ext cx="3204446" cy="923330"/>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2001</a:t>
            </a:r>
          </a:p>
        </p:txBody>
      </p:sp>
      <p:sp>
        <p:nvSpPr>
          <p:cNvPr id="26" name="Rectangle 25">
            <a:extLst>
              <a:ext uri="{FF2B5EF4-FFF2-40B4-BE49-F238E27FC236}">
                <a16:creationId xmlns:a16="http://schemas.microsoft.com/office/drawing/2014/main" id="{3D789526-2F4B-2C6D-5C38-A6245F93F842}"/>
              </a:ext>
            </a:extLst>
          </p:cNvPr>
          <p:cNvSpPr/>
          <p:nvPr/>
        </p:nvSpPr>
        <p:spPr>
          <a:xfrm>
            <a:off x="2872239" y="2967335"/>
            <a:ext cx="3204446" cy="923330"/>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2010</a:t>
            </a:r>
          </a:p>
        </p:txBody>
      </p:sp>
      <p:sp>
        <p:nvSpPr>
          <p:cNvPr id="27" name="Rectangle 26">
            <a:extLst>
              <a:ext uri="{FF2B5EF4-FFF2-40B4-BE49-F238E27FC236}">
                <a16:creationId xmlns:a16="http://schemas.microsoft.com/office/drawing/2014/main" id="{0A9050B3-8D2D-B070-68E0-D60180017789}"/>
              </a:ext>
            </a:extLst>
          </p:cNvPr>
          <p:cNvSpPr/>
          <p:nvPr/>
        </p:nvSpPr>
        <p:spPr>
          <a:xfrm>
            <a:off x="5844490" y="3545449"/>
            <a:ext cx="3204446" cy="923330"/>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2019</a:t>
            </a:r>
          </a:p>
        </p:txBody>
      </p:sp>
      <p:sp>
        <p:nvSpPr>
          <p:cNvPr id="30" name="TextBox 29">
            <a:extLst>
              <a:ext uri="{FF2B5EF4-FFF2-40B4-BE49-F238E27FC236}">
                <a16:creationId xmlns:a16="http://schemas.microsoft.com/office/drawing/2014/main" id="{E9169585-2CBA-2B8B-D897-6C54E5D3E46A}"/>
              </a:ext>
            </a:extLst>
          </p:cNvPr>
          <p:cNvSpPr txBox="1"/>
          <p:nvPr/>
        </p:nvSpPr>
        <p:spPr>
          <a:xfrm>
            <a:off x="9608055" y="2834295"/>
            <a:ext cx="2179220" cy="923330"/>
          </a:xfrm>
          <a:prstGeom prst="rect">
            <a:avLst/>
          </a:prstGeom>
          <a:noFill/>
        </p:spPr>
        <p:txBody>
          <a:bodyPr wrap="square">
            <a:spAutoFit/>
          </a:bodyPr>
          <a:lstStyle/>
          <a:p>
            <a:r>
              <a:rPr lang="en-US" sz="5400" dirty="0">
                <a:ln w="0"/>
                <a:gradFill>
                  <a:gsLst>
                    <a:gs pos="21000">
                      <a:srgbClr val="53575C"/>
                    </a:gs>
                    <a:gs pos="88000">
                      <a:srgbClr val="C5C7CA"/>
                    </a:gs>
                  </a:gsLst>
                  <a:lin ang="5400000"/>
                </a:gradFill>
              </a:rPr>
              <a:t>2022</a:t>
            </a:r>
            <a:endParaRPr lang="en-IN" sz="5400" dirty="0"/>
          </a:p>
        </p:txBody>
      </p:sp>
    </p:spTree>
    <p:extLst>
      <p:ext uri="{BB962C8B-B14F-4D97-AF65-F5344CB8AC3E}">
        <p14:creationId xmlns:p14="http://schemas.microsoft.com/office/powerpoint/2010/main" val="336639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REASON FOR SUDDEN DIP IN MEAN TEMPERATURES after 2019:-</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180024"/>
            <a:ext cx="8416002" cy="4401529"/>
          </a:xfrm>
        </p:spPr>
        <p:txBody>
          <a:bodyPr>
            <a:normAutofit fontScale="85000" lnSpcReduction="10000"/>
          </a:bodyPr>
          <a:lstStyle/>
          <a:p>
            <a:r>
              <a:rPr lang="en-US" dirty="0"/>
              <a:t>The decline in mean temperatures in Mysore after 2019 can largely be attributed to the impacts of the COVID-19 pandemic. During this period, there was a significant decrease in human activities, which directly and indirectly influenced local climate conditions. The key factors include:</a:t>
            </a:r>
          </a:p>
          <a:p>
            <a:pPr>
              <a:buFont typeface="+mj-lt"/>
              <a:buAutoNum type="arabicPeriod"/>
            </a:pPr>
            <a:r>
              <a:rPr lang="en-US" b="1" dirty="0"/>
              <a:t>Reduction in Air Pollution</a:t>
            </a:r>
            <a:r>
              <a:rPr lang="en-US" dirty="0"/>
              <a:t>: Lockdowns and restrictions on travel led to a sharp decrease in vehicle emissions, industrial activities, and construction. This resulted in lower levels of greenhouse gases and particulate matter in the atmosphere, reducing the heat trapped by pollutants. The cleaner air allowed more sunlight to escape back into space, contributing to lower temperatures.</a:t>
            </a:r>
          </a:p>
          <a:p>
            <a:pPr>
              <a:buFont typeface="+mj-lt"/>
              <a:buAutoNum type="arabicPeriod"/>
            </a:pPr>
            <a:r>
              <a:rPr lang="en-US" b="1" dirty="0"/>
              <a:t>Decrease in Urban Heat Generation</a:t>
            </a:r>
            <a:r>
              <a:rPr lang="en-US" dirty="0"/>
              <a:t>: Urban areas typically experience the Urban Heat Island (UHI) effect, where human activities, vehicle emissions, and industrial processes elevate local temperatures. During COVID-19 lockdowns, reduced human presence and lowered energy consumption in commercial areas lessened the UHI effect, bringing down temperatures.</a:t>
            </a:r>
          </a:p>
          <a:p>
            <a:pPr>
              <a:buFont typeface="+mj-lt"/>
              <a:buAutoNum type="arabicPeriod"/>
            </a:pPr>
            <a:r>
              <a:rPr lang="en-US" b="1" dirty="0"/>
              <a:t>Changes in Land Use</a:t>
            </a:r>
            <a:r>
              <a:rPr lang="en-US" dirty="0"/>
              <a:t>: Some urban areas saw a temporary "greening" effect as natural vegetation grew more freely in the absence of human interference. This increase in greenery provided additional shade and reduced surface heating in certain areas.</a:t>
            </a:r>
          </a:p>
          <a:p>
            <a:pPr>
              <a:buFont typeface="+mj-lt"/>
              <a:buAutoNum type="arabicPeriod"/>
            </a:pPr>
            <a:r>
              <a:rPr lang="en-US" b="1" dirty="0"/>
              <a:t>Global Climate Influence</a:t>
            </a:r>
            <a:r>
              <a:rPr lang="en-US" dirty="0"/>
              <a:t>: The global slowdown also meant reduced emissions on a larger scale, which may have contributed to minor cooling effects that were reflected locally. Though small, this impact, combined with local factors, played a role in lowering mean temperatures.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68568106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{B6CF0917-3CBC-4667-AFA2-F2729ABD4EA8}tf78438558_win32</Template>
  <TotalTime>532</TotalTime>
  <Words>893</Words>
  <Application>Microsoft Office PowerPoint</Application>
  <PresentationFormat>Widescreen</PresentationFormat>
  <Paragraphs>162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Calibri</vt:lpstr>
      <vt:lpstr>ElsevierSans</vt:lpstr>
      <vt:lpstr>Sabon Next LT</vt:lpstr>
      <vt:lpstr>Custom</vt:lpstr>
      <vt:lpstr>URBAN HEAT ISLAND IMPACT ASSESSMENT:- MYSORE CITY</vt:lpstr>
      <vt:lpstr>Land use land cover (lulc):-</vt:lpstr>
      <vt:lpstr>LAND USE LAND COVER (LULC)-2001:- </vt:lpstr>
      <vt:lpstr>LAND USE LAND COVER (LULC)-2010:- </vt:lpstr>
      <vt:lpstr>LAND USE LAND COVER (LULC)-2022:- </vt:lpstr>
      <vt:lpstr>ANNUAL LULC maps:-</vt:lpstr>
      <vt:lpstr>Land surface temperatures(lst):-</vt:lpstr>
      <vt:lpstr>ANNUAL Lst map:-</vt:lpstr>
      <vt:lpstr>REASON FOR SUDDEN DIP IN MEAN TEMPERATURES after 2019:-</vt:lpstr>
      <vt:lpstr>LST TREND ANALYSIS:-</vt:lpstr>
      <vt:lpstr>MEAN MONTHLY TEMPERATURES (WINTER MONTHS):-</vt:lpstr>
      <vt:lpstr>MEAN MONTHLY TEMPERATURES (WINTER MONTHS):-</vt:lpstr>
      <vt:lpstr>MEAN MONTHLY TEMPERATURES (SUMMER MONTHS):-</vt:lpstr>
      <vt:lpstr>MEAN MONTHLY TEMPERATURES (summer MONTHS):-</vt:lpstr>
      <vt:lpstr>MEAN MONTHLY TEMPERATURES (MONSOON MONTHS):-</vt:lpstr>
      <vt:lpstr>MEAN MONTHLY TEMPERATURES (MONSOON MONTHS):-</vt:lpstr>
      <vt:lpstr>PROJECTION 2028-2030:-</vt:lpstr>
      <vt:lpstr>LULC PROJECTION:-</vt:lpstr>
      <vt:lpstr>  Lst projection:-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dakshgogna007@outlook.com</dc:creator>
  <cp:lastModifiedBy>dakshgogna007@outlook.com</cp:lastModifiedBy>
  <cp:revision>27</cp:revision>
  <dcterms:created xsi:type="dcterms:W3CDTF">2024-11-08T10:01:12Z</dcterms:created>
  <dcterms:modified xsi:type="dcterms:W3CDTF">2024-11-09T12:28:24Z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